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672" r:id="rId2"/>
    <p:sldId id="1368" r:id="rId3"/>
    <p:sldId id="1436" r:id="rId4"/>
    <p:sldId id="1437" r:id="rId5"/>
    <p:sldId id="1438" r:id="rId6"/>
    <p:sldId id="1439" r:id="rId7"/>
    <p:sldId id="1440" r:id="rId8"/>
    <p:sldId id="1441" r:id="rId9"/>
    <p:sldId id="1442" r:id="rId10"/>
    <p:sldId id="1443" r:id="rId11"/>
    <p:sldId id="1444" r:id="rId12"/>
    <p:sldId id="1445" r:id="rId13"/>
    <p:sldId id="1446" r:id="rId14"/>
    <p:sldId id="1447" r:id="rId15"/>
    <p:sldId id="1448" r:id="rId16"/>
    <p:sldId id="1449" r:id="rId17"/>
    <p:sldId id="1450" r:id="rId18"/>
    <p:sldId id="1451" r:id="rId19"/>
    <p:sldId id="1452" r:id="rId20"/>
  </p:sldIdLst>
  <p:sldSz cx="9144000" cy="5143500" type="screen16x9"/>
  <p:notesSz cx="7315200" cy="9601200"/>
  <p:embeddedFontLs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6" userDrawn="1">
          <p15:clr>
            <a:srgbClr val="A4A3A4"/>
          </p15:clr>
        </p15:guide>
        <p15:guide id="2" pos="5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Haeberle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00"/>
    <a:srgbClr val="EA8B00"/>
    <a:srgbClr val="E67352"/>
    <a:srgbClr val="FF3300"/>
    <a:srgbClr val="00CC00"/>
    <a:srgbClr val="FF3399"/>
    <a:srgbClr val="66FF33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5" autoAdjust="0"/>
    <p:restoredTop sz="81361" autoAdjust="0"/>
  </p:normalViewPr>
  <p:slideViewPr>
    <p:cSldViewPr snapToGrid="0">
      <p:cViewPr varScale="1">
        <p:scale>
          <a:sx n="131" d="100"/>
          <a:sy n="131" d="100"/>
        </p:scale>
        <p:origin x="1968" y="184"/>
      </p:cViewPr>
      <p:guideLst>
        <p:guide orient="horz" pos="2916"/>
        <p:guide pos="5520"/>
      </p:guideLst>
    </p:cSldViewPr>
  </p:slideViewPr>
  <p:outlineViewPr>
    <p:cViewPr>
      <p:scale>
        <a:sx n="33" d="100"/>
        <a:sy n="33" d="100"/>
      </p:scale>
      <p:origin x="0" y="-50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680" y="20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65" cy="4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37" y="1"/>
            <a:ext cx="3170264" cy="4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541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065"/>
            <a:ext cx="3170265" cy="4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37" y="9122065"/>
            <a:ext cx="3170264" cy="4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66017A74-8498-4425-B905-56B59BE89AB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7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65" cy="4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37" y="1"/>
            <a:ext cx="3170264" cy="47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671" y="4561803"/>
            <a:ext cx="5365858" cy="431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065"/>
            <a:ext cx="3170265" cy="4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37" y="9122065"/>
            <a:ext cx="3170264" cy="47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fld id="{D37F8DB4-A4FF-4A8B-9A85-9B1874A58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67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5691D3-A157-48F6-8FA0-A025F564B5A1}" type="slidenum">
              <a:rPr lang="en-US"/>
              <a:pPr/>
              <a:t>1</a:t>
            </a:fld>
            <a:endParaRPr lang="en-US"/>
          </a:p>
        </p:txBody>
      </p:sp>
      <p:sp>
        <p:nvSpPr>
          <p:cNvPr id="98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8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494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18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2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00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054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57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5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18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37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3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13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78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61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7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7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3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5" y="1493044"/>
            <a:ext cx="7793037" cy="7429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96795" y="4782743"/>
            <a:ext cx="1905000" cy="342900"/>
          </a:xfrm>
        </p:spPr>
        <p:txBody>
          <a:bodyPr/>
          <a:lstStyle>
            <a:lvl1pPr>
              <a:defRPr sz="900"/>
            </a:lvl1pPr>
          </a:lstStyle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RTAS (May 21, 2021)</a:t>
            </a:r>
            <a:endParaRPr lang="en-GB"/>
          </a:p>
        </p:txBody>
      </p:sp>
      <p:sp>
        <p:nvSpPr>
          <p:cNvPr id="5" name="Rectangle 111"/>
          <p:cNvSpPr>
            <a:spLocks noChangeArrowheads="1"/>
          </p:cNvSpPr>
          <p:nvPr userDrawn="1"/>
        </p:nvSpPr>
        <p:spPr bwMode="auto">
          <a:xfrm>
            <a:off x="304800" y="628650"/>
            <a:ext cx="787400" cy="2571750"/>
          </a:xfrm>
          <a:prstGeom prst="rect">
            <a:avLst/>
          </a:prstGeom>
          <a:gradFill rotWithShape="0">
            <a:gsLst>
              <a:gs pos="0">
                <a:srgbClr val="708FE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" name="Line 110"/>
          <p:cNvSpPr>
            <a:spLocks noChangeShapeType="1"/>
          </p:cNvSpPr>
          <p:nvPr userDrawn="1"/>
        </p:nvSpPr>
        <p:spPr bwMode="auto">
          <a:xfrm>
            <a:off x="842963" y="857250"/>
            <a:ext cx="0" cy="2171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2958704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01613" y="2258617"/>
            <a:ext cx="8693150" cy="4167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11" name="Picture 10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8946" y="1846771"/>
            <a:ext cx="659107" cy="736683"/>
          </a:xfrm>
          <a:prstGeom prst="rect">
            <a:avLst/>
          </a:prstGeom>
        </p:spPr>
      </p:pic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1" y="4954193"/>
            <a:ext cx="2829261" cy="1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© 2021 A. </a:t>
            </a:r>
            <a:r>
              <a:rPr lang="de-DE" sz="900" dirty="0" err="1"/>
              <a:t>Haeberlen</a:t>
            </a:r>
            <a:endParaRPr lang="en-GB" sz="9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72" y="96622"/>
            <a:ext cx="7714392" cy="7429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990" y="1017958"/>
            <a:ext cx="8000674" cy="3399234"/>
          </a:xfrm>
        </p:spPr>
        <p:txBody>
          <a:bodyPr/>
          <a:lstStyle>
            <a:lvl1pPr marL="307975" indent="-300038">
              <a:tabLst>
                <a:tab pos="393700" algn="l"/>
              </a:tabLst>
              <a:defRPr sz="2200"/>
            </a:lvl1pPr>
            <a:lvl2pPr marL="638175" indent="-227013">
              <a:tabLst/>
              <a:defRPr sz="1600"/>
            </a:lvl2pPr>
            <a:lvl3pPr marL="942975" indent="-187325">
              <a:spcBef>
                <a:spcPts val="400"/>
              </a:spcBef>
              <a:tabLst/>
              <a:defRPr sz="1200"/>
            </a:lvl3pPr>
            <a:lvl4pPr>
              <a:defRPr sz="1000"/>
            </a:lvl4pPr>
            <a:lvl5pPr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96796" y="4782743"/>
            <a:ext cx="1905000" cy="342900"/>
          </a:xfrm>
        </p:spPr>
        <p:txBody>
          <a:bodyPr/>
          <a:lstStyle>
            <a:lvl1pPr>
              <a:defRPr sz="900"/>
            </a:lvl1pPr>
          </a:lstStyle>
          <a:p>
            <a:fld id="{103F590D-1EE3-4679-BAB2-47D8C4772F5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84232-8DC3-BF4A-932F-F9018FA102BA}"/>
              </a:ext>
            </a:extLst>
          </p:cNvPr>
          <p:cNvSpPr/>
          <p:nvPr userDrawn="1"/>
        </p:nvSpPr>
        <p:spPr>
          <a:xfrm rot="10800000" flipV="1">
            <a:off x="-2180" y="4398981"/>
            <a:ext cx="9146180" cy="478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Coursera Caption Area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195625" y="4782743"/>
            <a:ext cx="1905000" cy="342900"/>
          </a:xfrm>
        </p:spPr>
        <p:txBody>
          <a:bodyPr/>
          <a:lstStyle>
            <a:lvl1pPr>
              <a:defRPr sz="900"/>
            </a:lvl1pPr>
          </a:lstStyle>
          <a:p>
            <a:fld id="{83AAF25D-2282-4A01-B1B7-8122C6628E7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43" name="Rectangle 27"/>
          <p:cNvSpPr>
            <a:spLocks noChangeArrowheads="1"/>
          </p:cNvSpPr>
          <p:nvPr/>
        </p:nvSpPr>
        <p:spPr bwMode="auto">
          <a:xfrm>
            <a:off x="343287" y="108333"/>
            <a:ext cx="457200" cy="1098296"/>
          </a:xfrm>
          <a:prstGeom prst="rect">
            <a:avLst/>
          </a:prstGeom>
          <a:gradFill rotWithShape="0">
            <a:gsLst>
              <a:gs pos="0">
                <a:srgbClr val="708FE6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9082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69968" y="134330"/>
            <a:ext cx="77930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082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244204"/>
            <a:ext cx="7772400" cy="339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6796" y="4782743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900"/>
            </a:lvl1pPr>
          </a:lstStyle>
          <a:p>
            <a:fld id="{05072F42-4DFA-4725-86F9-7594E4AB4EB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954193"/>
            <a:ext cx="2886074" cy="1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900">
                <a:solidFill>
                  <a:schemeClr val="bg2"/>
                </a:solidFill>
              </a:defRPr>
            </a:lvl1pPr>
          </a:lstStyle>
          <a:p>
            <a:r>
              <a:rPr lang="de-DE"/>
              <a:t>RTAS (May 21, 2021)</a:t>
            </a:r>
            <a:endParaRPr lang="en-GB"/>
          </a:p>
        </p:txBody>
      </p:sp>
      <p:pic>
        <p:nvPicPr>
          <p:cNvPr id="9" name="Picture 8" descr="Penn shield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3737" y="284535"/>
            <a:ext cx="511556" cy="573891"/>
          </a:xfrm>
          <a:prstGeom prst="rect">
            <a:avLst/>
          </a:prstGeom>
        </p:spPr>
      </p:pic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0" y="4954193"/>
            <a:ext cx="2764716" cy="189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900" dirty="0"/>
              <a:t>© 2021 A. </a:t>
            </a:r>
            <a:r>
              <a:rPr lang="de-DE" sz="900" dirty="0" err="1"/>
              <a:t>Haeberlen</a:t>
            </a:r>
            <a:endParaRPr lang="en-GB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3" r:id="rId2"/>
    <p:sldLayoutId id="2147483657" r:id="rId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5.wmf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5.w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9515" y="1493044"/>
            <a:ext cx="7964485" cy="742950"/>
          </a:xfrm>
        </p:spPr>
        <p:txBody>
          <a:bodyPr/>
          <a:lstStyle/>
          <a:p>
            <a:r>
              <a:rPr lang="en-US" sz="2400"/>
              <a:t>Do Not Overpay for Fault Tolerance</a:t>
            </a:r>
            <a:endParaRPr lang="en-US" sz="240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96951" y="3203598"/>
            <a:ext cx="6330232" cy="986304"/>
          </a:xfrm>
        </p:spPr>
        <p:txBody>
          <a:bodyPr/>
          <a:lstStyle/>
          <a:p>
            <a:r>
              <a:rPr lang="en-US" sz="2000"/>
              <a:t>Edo Roth      </a:t>
            </a:r>
            <a:r>
              <a:rPr lang="en-US" sz="2000" b="1">
                <a:solidFill>
                  <a:srgbClr val="33CC33"/>
                </a:solidFill>
              </a:rPr>
              <a:t>Andreas Haeberlen</a:t>
            </a:r>
            <a:endParaRPr lang="en-US" sz="2400"/>
          </a:p>
          <a:p>
            <a:br>
              <a:rPr lang="en-US" sz="1400"/>
            </a:br>
            <a:r>
              <a:rPr lang="en-US" sz="1400"/>
              <a:t>University of Pennsylvania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08842-B67C-B948-806A-EF8FB6D64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8456-2987-6642-BB46-B1A878F95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1" y="96622"/>
            <a:ext cx="8000673" cy="742950"/>
          </a:xfrm>
        </p:spPr>
        <p:txBody>
          <a:bodyPr/>
          <a:lstStyle/>
          <a:p>
            <a:r>
              <a:rPr lang="en-US"/>
              <a:t>What can we do about random corruption?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F9FA5-7C72-DF45-91C4-A7AA603AC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1054359"/>
            <a:ext cx="8000674" cy="3797559"/>
          </a:xfrm>
        </p:spPr>
        <p:txBody>
          <a:bodyPr/>
          <a:lstStyle/>
          <a:p>
            <a:r>
              <a:rPr lang="en-US"/>
              <a:t>Suppose we do not need 'perfect' reliability</a:t>
            </a:r>
          </a:p>
          <a:p>
            <a:pPr lvl="1"/>
            <a:r>
              <a:rPr lang="en-US"/>
              <a:t>Example: We can tolerate a failure probability of 10</a:t>
            </a:r>
            <a:r>
              <a:rPr lang="en-US" baseline="30000"/>
              <a:t>-18</a:t>
            </a:r>
            <a:br>
              <a:rPr lang="en-US"/>
            </a:br>
            <a:endParaRPr lang="en-US"/>
          </a:p>
          <a:p>
            <a:r>
              <a:rPr lang="en-US"/>
              <a:t>And suppose faults occur randomly, not adversarially</a:t>
            </a:r>
            <a:br>
              <a:rPr lang="en-US"/>
            </a:br>
            <a:endParaRPr lang="en-US"/>
          </a:p>
          <a:p>
            <a:r>
              <a:rPr lang="en-US"/>
              <a:t>Then most faults are very easy to handle!</a:t>
            </a:r>
          </a:p>
          <a:p>
            <a:pPr lvl="1"/>
            <a:r>
              <a:rPr lang="en-US"/>
              <a:t>Random packet loss: Send a few identical copies of each packet</a:t>
            </a:r>
          </a:p>
          <a:p>
            <a:pPr lvl="1"/>
            <a:r>
              <a:rPr lang="en-US"/>
              <a:t>Random packet corruption: Include a hash in each packet; drop if hash does not match contents</a:t>
            </a:r>
          </a:p>
          <a:p>
            <a:pPr lvl="1"/>
            <a:r>
              <a:rPr lang="en-US"/>
              <a:t>CPUs make random errors: Repeat computations a few times </a:t>
            </a:r>
            <a:br>
              <a:rPr lang="en-US"/>
            </a:br>
            <a:r>
              <a:rPr lang="en-US"/>
              <a:t>(e.g., with ASC – Correia et al., ATC'12)</a:t>
            </a:r>
          </a:p>
          <a:p>
            <a:pPr marL="411162" lvl="1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510EF-2F7E-4F4F-9340-48DD8C212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4B0B-241E-BE49-8CFC-988B15C8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79CA1-0DC3-144D-9C24-7370263BD003}"/>
              </a:ext>
            </a:extLst>
          </p:cNvPr>
          <p:cNvSpPr txBox="1"/>
          <p:nvPr/>
        </p:nvSpPr>
        <p:spPr>
          <a:xfrm>
            <a:off x="1790300" y="4525591"/>
            <a:ext cx="5580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For more information about these techniques, please see our paper!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9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19DFF-4B75-D745-9A91-A2FB4B53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Fault-tolerant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92BD-0695-B641-9D8E-6DF7B7DE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89" y="3722744"/>
            <a:ext cx="8159467" cy="1108502"/>
          </a:xfrm>
        </p:spPr>
        <p:txBody>
          <a:bodyPr/>
          <a:lstStyle/>
          <a:p>
            <a:r>
              <a:rPr lang="en-US"/>
              <a:t>More about the design space for consensus is in the paper</a:t>
            </a:r>
          </a:p>
          <a:p>
            <a:pPr lvl="1"/>
            <a:r>
              <a:rPr lang="en-US"/>
              <a:t>It is mostly the adversarial scenarios that require lots of complexity</a:t>
            </a:r>
          </a:p>
          <a:p>
            <a:pPr lvl="1"/>
            <a:r>
              <a:rPr lang="en-US"/>
              <a:t>A lot of scenarios are 'easy' – especially with synchrony, which is common in RT!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0524E-D4B6-A745-AF45-BE8044EBD6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5D570-B9DB-CB47-B5BF-6CFB0FF7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287C410-B1EF-9F43-80BC-6A888FCCFC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12" y="1101383"/>
            <a:ext cx="5650375" cy="238274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742C6D0-56E6-704F-B0D3-CBEC8969697B}"/>
              </a:ext>
            </a:extLst>
          </p:cNvPr>
          <p:cNvSpPr/>
          <p:nvPr/>
        </p:nvSpPr>
        <p:spPr bwMode="auto">
          <a:xfrm>
            <a:off x="5812971" y="942392"/>
            <a:ext cx="1679511" cy="1793088"/>
          </a:xfrm>
          <a:prstGeom prst="roundRect">
            <a:avLst/>
          </a:prstGeom>
          <a:solidFill>
            <a:srgbClr val="FF0000">
              <a:alpha val="17847"/>
            </a:srgb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0441243-4EC5-5C4B-B782-7C30BC32F58F}"/>
              </a:ext>
            </a:extLst>
          </p:cNvPr>
          <p:cNvSpPr/>
          <p:nvPr/>
        </p:nvSpPr>
        <p:spPr bwMode="auto">
          <a:xfrm>
            <a:off x="5057192" y="942392"/>
            <a:ext cx="660484" cy="973510"/>
          </a:xfrm>
          <a:prstGeom prst="roundRect">
            <a:avLst/>
          </a:prstGeom>
          <a:solidFill>
            <a:srgbClr val="EA8B00">
              <a:alpha val="14000"/>
            </a:srgbClr>
          </a:solidFill>
          <a:ln w="285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355159A-6988-6A4E-85F5-1306D1B3F3C0}"/>
              </a:ext>
            </a:extLst>
          </p:cNvPr>
          <p:cNvSpPr/>
          <p:nvPr/>
        </p:nvSpPr>
        <p:spPr bwMode="auto">
          <a:xfrm>
            <a:off x="3124201" y="2815825"/>
            <a:ext cx="3789783" cy="739321"/>
          </a:xfrm>
          <a:prstGeom prst="roundRect">
            <a:avLst/>
          </a:prstGeom>
          <a:solidFill>
            <a:srgbClr val="33CC33">
              <a:alpha val="16000"/>
            </a:srgbClr>
          </a:solidFill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CE5D56-252C-6842-859A-39154FEDBC56}"/>
              </a:ext>
            </a:extLst>
          </p:cNvPr>
          <p:cNvSpPr txBox="1"/>
          <p:nvPr/>
        </p:nvSpPr>
        <p:spPr>
          <a:xfrm>
            <a:off x="7559134" y="1092423"/>
            <a:ext cx="1180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Very hard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(adversarial)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41CC46-4700-DD41-B088-F49C0E5DB87D}"/>
              </a:ext>
            </a:extLst>
          </p:cNvPr>
          <p:cNvSpPr txBox="1"/>
          <p:nvPr/>
        </p:nvSpPr>
        <p:spPr>
          <a:xfrm>
            <a:off x="2652464" y="942392"/>
            <a:ext cx="2338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9900"/>
                </a:solidFill>
              </a:rPr>
              <a:t>Pretty hard (asynchronous)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3CB1FA-6323-2E43-B32B-F43CC76E5379}"/>
              </a:ext>
            </a:extLst>
          </p:cNvPr>
          <p:cNvSpPr txBox="1"/>
          <p:nvPr/>
        </p:nvSpPr>
        <p:spPr>
          <a:xfrm>
            <a:off x="6913984" y="2815825"/>
            <a:ext cx="1975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33CC33"/>
                </a:solidFill>
              </a:rPr>
              <a:t>Fairly easy</a:t>
            </a:r>
            <a:br>
              <a:rPr lang="en-US" sz="1400">
                <a:solidFill>
                  <a:srgbClr val="33CC33"/>
                </a:solidFill>
              </a:rPr>
            </a:br>
            <a:r>
              <a:rPr lang="en-US" sz="1400">
                <a:solidFill>
                  <a:srgbClr val="33CC33"/>
                </a:solidFill>
              </a:rPr>
              <a:t>(synchronous+benign)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5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7D46-18AA-5443-86E0-568A1E6F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E086-1D5E-7B40-938C-13689AE5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Overview</a:t>
            </a:r>
          </a:p>
          <a:p>
            <a:r>
              <a:rPr lang="en-US">
                <a:solidFill>
                  <a:srgbClr val="33CC33"/>
                </a:solidFill>
              </a:rPr>
              <a:t>Design space</a:t>
            </a:r>
          </a:p>
          <a:p>
            <a:r>
              <a:rPr lang="en-US">
                <a:solidFill>
                  <a:srgbClr val="FF9900"/>
                </a:solidFill>
              </a:rPr>
              <a:t>Case study</a:t>
            </a:r>
          </a:p>
          <a:p>
            <a:r>
              <a:rPr lang="en-US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50629-38D2-7A47-8D44-C81601A79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FA8F8-D4D2-484D-A3F7-D69AB847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2F494AC-89BB-6442-BC57-C872EC2769F4}"/>
              </a:ext>
            </a:extLst>
          </p:cNvPr>
          <p:cNvGrpSpPr/>
          <p:nvPr/>
        </p:nvGrpSpPr>
        <p:grpSpPr>
          <a:xfrm>
            <a:off x="2429374" y="1900508"/>
            <a:ext cx="547026" cy="314325"/>
            <a:chOff x="5508922" y="2514600"/>
            <a:chExt cx="729367" cy="419100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9836D821-85F0-9D49-BA8D-5A7AC7B03F78}"/>
                </a:ext>
              </a:extLst>
            </p:cNvPr>
            <p:cNvSpPr/>
            <p:nvPr/>
          </p:nvSpPr>
          <p:spPr bwMode="auto">
            <a:xfrm rot="10800000">
              <a:off x="5508922" y="2514600"/>
              <a:ext cx="695325" cy="419100"/>
            </a:xfrm>
            <a:prstGeom prst="rightArrow">
              <a:avLst/>
            </a:prstGeom>
            <a:solidFill>
              <a:srgbClr val="FF99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BECC36-5730-8146-8880-833DA9FDC144}"/>
                </a:ext>
              </a:extLst>
            </p:cNvPr>
            <p:cNvSpPr txBox="1"/>
            <p:nvPr/>
          </p:nvSpPr>
          <p:spPr>
            <a:xfrm>
              <a:off x="5650092" y="2584288"/>
              <a:ext cx="588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>
                  <a:latin typeface="Arial" pitchFamily="34" charset="0"/>
                  <a:cs typeface="Arial" pitchFamily="34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039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468F3-94A6-3B4D-8D57-16E58DCA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GBB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DB451-3C13-BA48-B18B-E21CB8C98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988542"/>
            <a:ext cx="8000674" cy="3794202"/>
          </a:xfrm>
        </p:spPr>
        <p:txBody>
          <a:bodyPr/>
          <a:lstStyle/>
          <a:p>
            <a:r>
              <a:rPr lang="en-US"/>
              <a:t>Our first case study was a paper from RTAS'20:</a:t>
            </a:r>
          </a:p>
          <a:p>
            <a:pPr lvl="1"/>
            <a:r>
              <a:rPr lang="en-US"/>
              <a:t>"Real-time Replica Consistency over Ethernet with Reliability Bounds" </a:t>
            </a:r>
            <a:br>
              <a:rPr lang="en-US"/>
            </a:br>
            <a:r>
              <a:rPr lang="en-US"/>
              <a:t>by Gujarati, Bozhko and Brandenburg ("GBB")</a:t>
            </a:r>
          </a:p>
          <a:p>
            <a:pPr lvl="1"/>
            <a:endParaRPr lang="en-US"/>
          </a:p>
          <a:p>
            <a:r>
              <a:rPr lang="en-US"/>
              <a:t>This paper looks at the following problem:</a:t>
            </a:r>
          </a:p>
          <a:p>
            <a:pPr lvl="1"/>
            <a:r>
              <a:rPr lang="en-US"/>
              <a:t>Each node has a local input and must decide on a value</a:t>
            </a:r>
          </a:p>
          <a:p>
            <a:pPr lvl="1"/>
            <a:r>
              <a:rPr lang="en-US">
                <a:solidFill>
                  <a:srgbClr val="FF9900"/>
                </a:solidFill>
              </a:rPr>
              <a:t>Strong correctness: </a:t>
            </a:r>
            <a:r>
              <a:rPr lang="en-US"/>
              <a:t>If a majority of the nodes has the same </a:t>
            </a:r>
            <a:br>
              <a:rPr lang="en-US"/>
            </a:br>
            <a:r>
              <a:rPr lang="en-US"/>
              <a:t>local input v, then a majority of the nodes must decide on v</a:t>
            </a:r>
          </a:p>
          <a:p>
            <a:endParaRPr lang="en-US"/>
          </a:p>
          <a:p>
            <a:r>
              <a:rPr lang="en-US"/>
              <a:t>The paper mostly discusses random corruptions, but assumes the Byzantine model</a:t>
            </a:r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DFADD-C359-9643-926D-846D926073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9EB25-CA08-0443-8D94-043E20E8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8CEC0E-0DD9-8941-A7A7-35E081226BE2}"/>
              </a:ext>
            </a:extLst>
          </p:cNvPr>
          <p:cNvGrpSpPr/>
          <p:nvPr/>
        </p:nvGrpSpPr>
        <p:grpSpPr>
          <a:xfrm>
            <a:off x="7319632" y="2871591"/>
            <a:ext cx="1339935" cy="392946"/>
            <a:chOff x="7319632" y="2871591"/>
            <a:chExt cx="1339935" cy="392946"/>
          </a:xfrm>
        </p:grpSpPr>
        <p:pic>
          <p:nvPicPr>
            <p:cNvPr id="8" name="Picture 7" descr="greenguy">
              <a:extLst>
                <a:ext uri="{FF2B5EF4-FFF2-40B4-BE49-F238E27FC236}">
                  <a16:creationId xmlns:a16="http://schemas.microsoft.com/office/drawing/2014/main" id="{8BF2A6A2-318F-F34D-8765-6E8EA59C8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</a:blip>
            <a:srcRect/>
            <a:stretch>
              <a:fillRect/>
            </a:stretch>
          </p:blipFill>
          <p:spPr bwMode="auto">
            <a:xfrm flipH="1">
              <a:off x="7787878" y="2877813"/>
              <a:ext cx="383385" cy="38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9" descr="greenguy">
              <a:extLst>
                <a:ext uri="{FF2B5EF4-FFF2-40B4-BE49-F238E27FC236}">
                  <a16:creationId xmlns:a16="http://schemas.microsoft.com/office/drawing/2014/main" id="{356455B9-6ACC-2C4A-B47F-829F3D8142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</a:blip>
            <a:srcRect/>
            <a:stretch>
              <a:fillRect/>
            </a:stretch>
          </p:blipFill>
          <p:spPr bwMode="auto">
            <a:xfrm flipH="1">
              <a:off x="8276182" y="2871591"/>
              <a:ext cx="383385" cy="38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 descr="greenguy">
              <a:extLst>
                <a:ext uri="{FF2B5EF4-FFF2-40B4-BE49-F238E27FC236}">
                  <a16:creationId xmlns:a16="http://schemas.microsoft.com/office/drawing/2014/main" id="{2D33FC17-9171-324B-B7C3-BB58B7949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bright="14000" contrast="-10000"/>
            </a:blip>
            <a:srcRect/>
            <a:stretch>
              <a:fillRect/>
            </a:stretch>
          </p:blipFill>
          <p:spPr bwMode="auto">
            <a:xfrm flipH="1">
              <a:off x="7319632" y="2881151"/>
              <a:ext cx="383385" cy="383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B6B1C0F-D35B-D042-AF7B-82EB6E4418BB}"/>
              </a:ext>
            </a:extLst>
          </p:cNvPr>
          <p:cNvSpPr txBox="1"/>
          <p:nvPr/>
        </p:nvSpPr>
        <p:spPr>
          <a:xfrm>
            <a:off x="7360563" y="3241874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2C74E-8EC3-EC4B-AEE1-5D3FC19CDE14}"/>
              </a:ext>
            </a:extLst>
          </p:cNvPr>
          <p:cNvSpPr txBox="1"/>
          <p:nvPr/>
        </p:nvSpPr>
        <p:spPr>
          <a:xfrm>
            <a:off x="7858197" y="3244982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E3B85-32F6-6D4C-9E49-90C453CD23A3}"/>
              </a:ext>
            </a:extLst>
          </p:cNvPr>
          <p:cNvSpPr txBox="1"/>
          <p:nvPr/>
        </p:nvSpPr>
        <p:spPr>
          <a:xfrm>
            <a:off x="8337169" y="3248089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B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D83AA230-5574-2941-B05A-A1D74E07985D}"/>
              </a:ext>
            </a:extLst>
          </p:cNvPr>
          <p:cNvSpPr/>
          <p:nvPr/>
        </p:nvSpPr>
        <p:spPr bwMode="auto">
          <a:xfrm>
            <a:off x="7171372" y="2446582"/>
            <a:ext cx="383385" cy="317241"/>
          </a:xfrm>
          <a:prstGeom prst="wedgeEllipseCallout">
            <a:avLst>
              <a:gd name="adj1" fmla="val 28421"/>
              <a:gd name="adj2" fmla="val 65441"/>
            </a:avLst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sz="1100"/>
              <a:t>A</a:t>
            </a:r>
          </a:p>
        </p:txBody>
      </p: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E013A765-329A-194A-9679-DAC15604FAC7}"/>
              </a:ext>
            </a:extLst>
          </p:cNvPr>
          <p:cNvSpPr/>
          <p:nvPr/>
        </p:nvSpPr>
        <p:spPr bwMode="auto">
          <a:xfrm>
            <a:off x="7669456" y="2442867"/>
            <a:ext cx="383385" cy="317241"/>
          </a:xfrm>
          <a:prstGeom prst="wedgeEllipseCallout">
            <a:avLst>
              <a:gd name="adj1" fmla="val 28421"/>
              <a:gd name="adj2" fmla="val 65441"/>
            </a:avLst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sz="1100"/>
              <a:t>B</a:t>
            </a:r>
          </a:p>
        </p:txBody>
      </p:sp>
      <p:sp>
        <p:nvSpPr>
          <p:cNvPr id="20" name="Oval Callout 19">
            <a:extLst>
              <a:ext uri="{FF2B5EF4-FFF2-40B4-BE49-F238E27FC236}">
                <a16:creationId xmlns:a16="http://schemas.microsoft.com/office/drawing/2014/main" id="{7FB14922-FD93-2648-B88A-0B5CD8FAAD22}"/>
              </a:ext>
            </a:extLst>
          </p:cNvPr>
          <p:cNvSpPr/>
          <p:nvPr/>
        </p:nvSpPr>
        <p:spPr bwMode="auto">
          <a:xfrm>
            <a:off x="8169474" y="2446523"/>
            <a:ext cx="383385" cy="317241"/>
          </a:xfrm>
          <a:prstGeom prst="wedgeEllipseCallout">
            <a:avLst>
              <a:gd name="adj1" fmla="val 28421"/>
              <a:gd name="adj2" fmla="val 65441"/>
            </a:avLst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tIns="0" rIns="0" bIns="0" rtlCol="0" anchor="ctr"/>
          <a:lstStyle/>
          <a:p>
            <a:pPr algn="ctr"/>
            <a:r>
              <a:rPr lang="en-US" sz="1100"/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074263-AF6A-2E4F-A7AB-019086C6F9E1}"/>
              </a:ext>
            </a:extLst>
          </p:cNvPr>
          <p:cNvSpPr txBox="1"/>
          <p:nvPr/>
        </p:nvSpPr>
        <p:spPr>
          <a:xfrm>
            <a:off x="7850395" y="3754139"/>
            <a:ext cx="1149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Majority has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input B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6622EA-371A-8141-A400-40D08BA56E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581208" y="3458095"/>
            <a:ext cx="665017" cy="332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5082A7-796F-0D44-AD7B-049F87B4CF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8462356" y="3483034"/>
            <a:ext cx="33251" cy="3325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5667583-38E7-624D-B051-999EE35834AA}"/>
              </a:ext>
            </a:extLst>
          </p:cNvPr>
          <p:cNvSpPr txBox="1"/>
          <p:nvPr/>
        </p:nvSpPr>
        <p:spPr>
          <a:xfrm>
            <a:off x="7899129" y="1480910"/>
            <a:ext cx="1192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Majority 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decides on B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689225C-5091-854E-9BB3-90607F4B8C31}"/>
              </a:ext>
            </a:extLst>
          </p:cNvPr>
          <p:cNvCxnSpPr>
            <a:cxnSpLocks/>
          </p:cNvCxnSpPr>
          <p:nvPr/>
        </p:nvCxnSpPr>
        <p:spPr bwMode="auto">
          <a:xfrm flipH="1">
            <a:off x="7899130" y="2004130"/>
            <a:ext cx="452838" cy="3671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2E6BE0-B0AF-2540-8E9F-51F778E22185}"/>
              </a:ext>
            </a:extLst>
          </p:cNvPr>
          <p:cNvCxnSpPr>
            <a:cxnSpLocks/>
            <a:stCxn id="32" idx="2"/>
          </p:cNvCxnSpPr>
          <p:nvPr/>
        </p:nvCxnSpPr>
        <p:spPr bwMode="auto">
          <a:xfrm flipH="1">
            <a:off x="8335349" y="2004130"/>
            <a:ext cx="160258" cy="3764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25447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E407C-D74F-5742-B462-82F31DBFC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the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91E42-326C-2A45-A9B8-0F19BD2B6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2118049"/>
            <a:ext cx="8000674" cy="2664693"/>
          </a:xfrm>
        </p:spPr>
        <p:txBody>
          <a:bodyPr/>
          <a:lstStyle/>
          <a:p>
            <a:r>
              <a:rPr lang="en-US"/>
              <a:t>With Byzantine faults, problem statements become subtle</a:t>
            </a:r>
          </a:p>
          <a:p>
            <a:r>
              <a:rPr lang="en-US"/>
              <a:t>If faults are really Byzantine, the problem has </a:t>
            </a:r>
            <a:r>
              <a:rPr lang="en-US">
                <a:solidFill>
                  <a:srgbClr val="FF0000"/>
                </a:solidFill>
              </a:rPr>
              <a:t>no solution</a:t>
            </a:r>
            <a:r>
              <a:rPr lang="en-US"/>
              <a:t>!</a:t>
            </a:r>
          </a:p>
          <a:p>
            <a:pPr lvl="1"/>
            <a:r>
              <a:rPr lang="en-US"/>
              <a:t>Adversarial nodes could have input A, but act as if they had input B</a:t>
            </a:r>
          </a:p>
          <a:p>
            <a:pPr lvl="1"/>
            <a:r>
              <a:rPr lang="en-US"/>
              <a:t>Proofs of impossibility (also for weak correctness) are in the paper</a:t>
            </a:r>
          </a:p>
          <a:p>
            <a:r>
              <a:rPr lang="en-US"/>
              <a:t>If faults are actually benign, we can simply </a:t>
            </a:r>
            <a:r>
              <a:rPr lang="en-US">
                <a:solidFill>
                  <a:srgbClr val="33CC33"/>
                </a:solidFill>
              </a:rPr>
              <a:t>do nothing</a:t>
            </a:r>
            <a:r>
              <a:rPr lang="en-US"/>
              <a:t>!</a:t>
            </a:r>
          </a:p>
          <a:p>
            <a:pPr lvl="1"/>
            <a:r>
              <a:rPr lang="en-US"/>
              <a:t>If nodes don't lie, they can just decide on their local input</a:t>
            </a:r>
          </a:p>
          <a:p>
            <a:pPr lvl="1"/>
            <a:r>
              <a:rPr lang="en-US"/>
              <a:t>The goal presumably was for the correct nodes to decide </a:t>
            </a:r>
            <a:br>
              <a:rPr lang="en-US"/>
            </a:br>
            <a:r>
              <a:rPr lang="en-US"/>
              <a:t>on the </a:t>
            </a:r>
            <a:r>
              <a:rPr lang="en-US" u="sng"/>
              <a:t>same</a:t>
            </a:r>
            <a:r>
              <a:rPr lang="en-US"/>
              <a:t> value (which we assume going forward)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FD9C5-10A7-4F47-8ACF-6EF3F6598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1DBD5-89B1-6647-B310-BA52C5161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529FE4-7C1B-5445-8484-6C5BE0D528C5}"/>
              </a:ext>
            </a:extLst>
          </p:cNvPr>
          <p:cNvSpPr txBox="1"/>
          <p:nvPr/>
        </p:nvSpPr>
        <p:spPr>
          <a:xfrm>
            <a:off x="1174224" y="996432"/>
            <a:ext cx="336205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400">
                <a:solidFill>
                  <a:srgbClr val="FF9900"/>
                </a:solidFill>
              </a:rPr>
              <a:t>Strong correctness: </a:t>
            </a:r>
            <a:r>
              <a:rPr lang="en-US" sz="1400"/>
              <a:t>If a majority of the nodes has the same local input v, then a majority of the nodes must decide on v</a:t>
            </a:r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F8ADD3E-2512-4042-B9A2-ECE3F47A3A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" b="-1"/>
          <a:stretch/>
        </p:blipFill>
        <p:spPr>
          <a:xfrm>
            <a:off x="6728810" y="4068147"/>
            <a:ext cx="2112420" cy="60175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47F2ED-BBD3-3F49-B86A-7E61075E4D28}"/>
              </a:ext>
            </a:extLst>
          </p:cNvPr>
          <p:cNvGrpSpPr/>
          <p:nvPr/>
        </p:nvGrpSpPr>
        <p:grpSpPr>
          <a:xfrm>
            <a:off x="5035122" y="909428"/>
            <a:ext cx="1649456" cy="1109498"/>
            <a:chOff x="5035122" y="909428"/>
            <a:chExt cx="1649456" cy="1109498"/>
          </a:xfrm>
        </p:grpSpPr>
        <p:pic>
          <p:nvPicPr>
            <p:cNvPr id="9" name="Picture 60" descr="MCj03491210000[1]">
              <a:extLst>
                <a:ext uri="{FF2B5EF4-FFF2-40B4-BE49-F238E27FC236}">
                  <a16:creationId xmlns:a16="http://schemas.microsoft.com/office/drawing/2014/main" id="{08C67C74-6FFD-5E40-ABC3-007D053F4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63296" y="1288918"/>
              <a:ext cx="457727" cy="416180"/>
            </a:xfrm>
            <a:prstGeom prst="rect">
              <a:avLst/>
            </a:prstGeom>
            <a:noFill/>
          </p:spPr>
        </p:pic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0207C2EF-2E7B-174D-AE7C-650CF6F02E8D}"/>
                </a:ext>
              </a:extLst>
            </p:cNvPr>
            <p:cNvGrpSpPr/>
            <p:nvPr/>
          </p:nvGrpSpPr>
          <p:grpSpPr>
            <a:xfrm flipH="1">
              <a:off x="5840880" y="1339220"/>
              <a:ext cx="383385" cy="416180"/>
              <a:chOff x="1459378" y="3657600"/>
              <a:chExt cx="815658" cy="885429"/>
            </a:xfrm>
          </p:grpSpPr>
          <p:sp>
            <p:nvSpPr>
              <p:cNvPr id="12" name="Donut 11">
                <a:extLst>
                  <a:ext uri="{FF2B5EF4-FFF2-40B4-BE49-F238E27FC236}">
                    <a16:creationId xmlns:a16="http://schemas.microsoft.com/office/drawing/2014/main" id="{1274CDE2-BD79-D545-BAB2-0C6CDBC38380}"/>
                  </a:ext>
                </a:extLst>
              </p:cNvPr>
              <p:cNvSpPr/>
              <p:nvPr/>
            </p:nvSpPr>
            <p:spPr bwMode="auto">
              <a:xfrm>
                <a:off x="1588670" y="3657600"/>
                <a:ext cx="587829" cy="209006"/>
              </a:xfrm>
              <a:prstGeom prst="donu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19" descr="greenguy">
                <a:extLst>
                  <a:ext uri="{FF2B5EF4-FFF2-40B4-BE49-F238E27FC236}">
                    <a16:creationId xmlns:a16="http://schemas.microsoft.com/office/drawing/2014/main" id="{F6EB0E20-9113-4841-BF26-19C725A683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4000" contrast="-10000"/>
              </a:blip>
              <a:srcRect/>
              <a:stretch>
                <a:fillRect/>
              </a:stretch>
            </p:blipFill>
            <p:spPr bwMode="auto">
              <a:xfrm>
                <a:off x="1459378" y="3727369"/>
                <a:ext cx="815658" cy="81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51A567C-06EE-AB44-948A-CB1F82146939}"/>
                </a:ext>
              </a:extLst>
            </p:cNvPr>
            <p:cNvGrpSpPr/>
            <p:nvPr/>
          </p:nvGrpSpPr>
          <p:grpSpPr>
            <a:xfrm flipH="1">
              <a:off x="6301193" y="1332998"/>
              <a:ext cx="383385" cy="416180"/>
              <a:chOff x="1459378" y="3657600"/>
              <a:chExt cx="815658" cy="885429"/>
            </a:xfrm>
          </p:grpSpPr>
          <p:sp>
            <p:nvSpPr>
              <p:cNvPr id="15" name="Donut 14">
                <a:extLst>
                  <a:ext uri="{FF2B5EF4-FFF2-40B4-BE49-F238E27FC236}">
                    <a16:creationId xmlns:a16="http://schemas.microsoft.com/office/drawing/2014/main" id="{4D7A9773-CD91-484B-AA76-DF16609CFD83}"/>
                  </a:ext>
                </a:extLst>
              </p:cNvPr>
              <p:cNvSpPr/>
              <p:nvPr/>
            </p:nvSpPr>
            <p:spPr bwMode="auto">
              <a:xfrm>
                <a:off x="1588670" y="3657600"/>
                <a:ext cx="587829" cy="209006"/>
              </a:xfrm>
              <a:prstGeom prst="donu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9" descr="greenguy">
                <a:extLst>
                  <a:ext uri="{FF2B5EF4-FFF2-40B4-BE49-F238E27FC236}">
                    <a16:creationId xmlns:a16="http://schemas.microsoft.com/office/drawing/2014/main" id="{D65E05E5-E506-E742-B6A8-83AB93897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4000" contrast="-10000"/>
              </a:blip>
              <a:srcRect/>
              <a:stretch>
                <a:fillRect/>
              </a:stretch>
            </p:blipFill>
            <p:spPr bwMode="auto">
              <a:xfrm>
                <a:off x="1459378" y="3727369"/>
                <a:ext cx="815658" cy="81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8F30C0-C280-8C4D-BD15-CDBC7D11A3D6}"/>
                </a:ext>
              </a:extLst>
            </p:cNvPr>
            <p:cNvSpPr txBox="1"/>
            <p:nvPr/>
          </p:nvSpPr>
          <p:spPr>
            <a:xfrm>
              <a:off x="5393704" y="1735712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B64A69-7947-354F-A8E0-DDBB2DD388B5}"/>
                </a:ext>
              </a:extLst>
            </p:cNvPr>
            <p:cNvSpPr txBox="1"/>
            <p:nvPr/>
          </p:nvSpPr>
          <p:spPr>
            <a:xfrm>
              <a:off x="5891338" y="1738820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20F87C-A905-BD49-9644-93ABC1EDEAC7}"/>
                </a:ext>
              </a:extLst>
            </p:cNvPr>
            <p:cNvSpPr txBox="1"/>
            <p:nvPr/>
          </p:nvSpPr>
          <p:spPr>
            <a:xfrm>
              <a:off x="6370310" y="1741927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3" name="Oval Callout 32">
              <a:extLst>
                <a:ext uri="{FF2B5EF4-FFF2-40B4-BE49-F238E27FC236}">
                  <a16:creationId xmlns:a16="http://schemas.microsoft.com/office/drawing/2014/main" id="{CCCDD81A-67D3-184D-8A50-A3518010D803}"/>
                </a:ext>
              </a:extLst>
            </p:cNvPr>
            <p:cNvSpPr/>
            <p:nvPr/>
          </p:nvSpPr>
          <p:spPr bwMode="auto">
            <a:xfrm>
              <a:off x="5035122" y="915608"/>
              <a:ext cx="625151" cy="317241"/>
            </a:xfrm>
            <a:prstGeom prst="wedgeEllipseCallout">
              <a:avLst>
                <a:gd name="adj1" fmla="val 25436"/>
                <a:gd name="adj2" fmla="val 68382"/>
              </a:avLst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100"/>
                <a:t>Got B</a:t>
              </a:r>
            </a:p>
          </p:txBody>
        </p:sp>
        <p:sp>
          <p:nvSpPr>
            <p:cNvPr id="34" name="Oval Callout 33">
              <a:extLst>
                <a:ext uri="{FF2B5EF4-FFF2-40B4-BE49-F238E27FC236}">
                  <a16:creationId xmlns:a16="http://schemas.microsoft.com/office/drawing/2014/main" id="{777B29C6-51E2-1144-9C10-07D9207228A6}"/>
                </a:ext>
              </a:extLst>
            </p:cNvPr>
            <p:cNvSpPr/>
            <p:nvPr/>
          </p:nvSpPr>
          <p:spPr bwMode="auto">
            <a:xfrm>
              <a:off x="5814407" y="909428"/>
              <a:ext cx="625151" cy="317241"/>
            </a:xfrm>
            <a:prstGeom prst="wedgeEllipseCallou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100"/>
                <a:t>Got 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34B343-B086-FC4C-9EF9-7AA19C1A49BC}"/>
              </a:ext>
            </a:extLst>
          </p:cNvPr>
          <p:cNvGrpSpPr/>
          <p:nvPr/>
        </p:nvGrpSpPr>
        <p:grpSpPr>
          <a:xfrm>
            <a:off x="7130264" y="883607"/>
            <a:ext cx="1640818" cy="1121600"/>
            <a:chOff x="7130264" y="883607"/>
            <a:chExt cx="1640818" cy="1121600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8FB8F0F7-71CD-4B47-8C6A-73C8D085A7F5}"/>
                </a:ext>
              </a:extLst>
            </p:cNvPr>
            <p:cNvGrpSpPr/>
            <p:nvPr/>
          </p:nvGrpSpPr>
          <p:grpSpPr>
            <a:xfrm flipH="1">
              <a:off x="7899393" y="1325138"/>
              <a:ext cx="383385" cy="416180"/>
              <a:chOff x="1459378" y="3657600"/>
              <a:chExt cx="815658" cy="885429"/>
            </a:xfrm>
          </p:grpSpPr>
          <p:sp>
            <p:nvSpPr>
              <p:cNvPr id="19" name="Donut 18">
                <a:extLst>
                  <a:ext uri="{FF2B5EF4-FFF2-40B4-BE49-F238E27FC236}">
                    <a16:creationId xmlns:a16="http://schemas.microsoft.com/office/drawing/2014/main" id="{E58609B9-EA47-554E-9CC4-7EC3E3D7B427}"/>
                  </a:ext>
                </a:extLst>
              </p:cNvPr>
              <p:cNvSpPr/>
              <p:nvPr/>
            </p:nvSpPr>
            <p:spPr bwMode="auto">
              <a:xfrm>
                <a:off x="1588670" y="3657600"/>
                <a:ext cx="587829" cy="209006"/>
              </a:xfrm>
              <a:prstGeom prst="donu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greenguy">
                <a:extLst>
                  <a:ext uri="{FF2B5EF4-FFF2-40B4-BE49-F238E27FC236}">
                    <a16:creationId xmlns:a16="http://schemas.microsoft.com/office/drawing/2014/main" id="{70763DA8-7808-D749-9156-FFC0029AE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4000" contrast="-10000"/>
              </a:blip>
              <a:srcRect/>
              <a:stretch>
                <a:fillRect/>
              </a:stretch>
            </p:blipFill>
            <p:spPr bwMode="auto">
              <a:xfrm>
                <a:off x="1459378" y="3727369"/>
                <a:ext cx="815658" cy="81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" name="Group 14">
              <a:extLst>
                <a:ext uri="{FF2B5EF4-FFF2-40B4-BE49-F238E27FC236}">
                  <a16:creationId xmlns:a16="http://schemas.microsoft.com/office/drawing/2014/main" id="{9AFCD548-2250-9448-96EE-887CAE3C274B}"/>
                </a:ext>
              </a:extLst>
            </p:cNvPr>
            <p:cNvGrpSpPr/>
            <p:nvPr/>
          </p:nvGrpSpPr>
          <p:grpSpPr>
            <a:xfrm flipH="1">
              <a:off x="8387697" y="1318916"/>
              <a:ext cx="383385" cy="416180"/>
              <a:chOff x="1459378" y="3657600"/>
              <a:chExt cx="815658" cy="885429"/>
            </a:xfrm>
          </p:grpSpPr>
          <p:sp>
            <p:nvSpPr>
              <p:cNvPr id="22" name="Donut 21">
                <a:extLst>
                  <a:ext uri="{FF2B5EF4-FFF2-40B4-BE49-F238E27FC236}">
                    <a16:creationId xmlns:a16="http://schemas.microsoft.com/office/drawing/2014/main" id="{B7282522-A4F5-1244-940E-9DF0DF85E1D7}"/>
                  </a:ext>
                </a:extLst>
              </p:cNvPr>
              <p:cNvSpPr/>
              <p:nvPr/>
            </p:nvSpPr>
            <p:spPr bwMode="auto">
              <a:xfrm>
                <a:off x="1588670" y="3657600"/>
                <a:ext cx="587829" cy="209006"/>
              </a:xfrm>
              <a:prstGeom prst="donu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Picture 19" descr="greenguy">
                <a:extLst>
                  <a:ext uri="{FF2B5EF4-FFF2-40B4-BE49-F238E27FC236}">
                    <a16:creationId xmlns:a16="http://schemas.microsoft.com/office/drawing/2014/main" id="{142EB841-75DC-F448-BF3C-69045DECFF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4000" contrast="-10000"/>
              </a:blip>
              <a:srcRect/>
              <a:stretch>
                <a:fillRect/>
              </a:stretch>
            </p:blipFill>
            <p:spPr bwMode="auto">
              <a:xfrm>
                <a:off x="1459378" y="3727369"/>
                <a:ext cx="815658" cy="81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4" name="Group 14">
              <a:extLst>
                <a:ext uri="{FF2B5EF4-FFF2-40B4-BE49-F238E27FC236}">
                  <a16:creationId xmlns:a16="http://schemas.microsoft.com/office/drawing/2014/main" id="{A101F838-66BE-A042-957C-ACEBEB0BFCED}"/>
                </a:ext>
              </a:extLst>
            </p:cNvPr>
            <p:cNvGrpSpPr/>
            <p:nvPr/>
          </p:nvGrpSpPr>
          <p:grpSpPr>
            <a:xfrm flipH="1">
              <a:off x="7431147" y="1328476"/>
              <a:ext cx="383385" cy="416180"/>
              <a:chOff x="1459378" y="3657600"/>
              <a:chExt cx="815658" cy="885429"/>
            </a:xfrm>
          </p:grpSpPr>
          <p:sp>
            <p:nvSpPr>
              <p:cNvPr id="25" name="Donut 24">
                <a:extLst>
                  <a:ext uri="{FF2B5EF4-FFF2-40B4-BE49-F238E27FC236}">
                    <a16:creationId xmlns:a16="http://schemas.microsoft.com/office/drawing/2014/main" id="{D0AA22FA-74F1-424A-821C-F841C46B9584}"/>
                  </a:ext>
                </a:extLst>
              </p:cNvPr>
              <p:cNvSpPr/>
              <p:nvPr/>
            </p:nvSpPr>
            <p:spPr bwMode="auto">
              <a:xfrm>
                <a:off x="1588670" y="3657600"/>
                <a:ext cx="587829" cy="209006"/>
              </a:xfrm>
              <a:prstGeom prst="donut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" name="Picture 25" descr="greenguy">
                <a:extLst>
                  <a:ext uri="{FF2B5EF4-FFF2-40B4-BE49-F238E27FC236}">
                    <a16:creationId xmlns:a16="http://schemas.microsoft.com/office/drawing/2014/main" id="{C572BD6C-6EB5-E742-99DC-A99AB487A6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14000" contrast="-10000"/>
              </a:blip>
              <a:srcRect/>
              <a:stretch>
                <a:fillRect/>
              </a:stretch>
            </p:blipFill>
            <p:spPr bwMode="auto">
              <a:xfrm>
                <a:off x="1459378" y="3727369"/>
                <a:ext cx="815658" cy="8156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ED09906-A17B-D340-962C-D6E479199A8D}"/>
                </a:ext>
              </a:extLst>
            </p:cNvPr>
            <p:cNvSpPr txBox="1"/>
            <p:nvPr/>
          </p:nvSpPr>
          <p:spPr>
            <a:xfrm>
              <a:off x="7472078" y="1721993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CFF9846-141B-D84D-AD7D-EEEECC8F46AB}"/>
                </a:ext>
              </a:extLst>
            </p:cNvPr>
            <p:cNvSpPr txBox="1"/>
            <p:nvPr/>
          </p:nvSpPr>
          <p:spPr>
            <a:xfrm>
              <a:off x="7969712" y="1725101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A068E3F-9551-E04D-9DDD-72D3AAF5A708}"/>
                </a:ext>
              </a:extLst>
            </p:cNvPr>
            <p:cNvSpPr txBox="1"/>
            <p:nvPr/>
          </p:nvSpPr>
          <p:spPr>
            <a:xfrm>
              <a:off x="8448684" y="1728208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B</a:t>
              </a:r>
            </a:p>
          </p:txBody>
        </p:sp>
        <p:sp>
          <p:nvSpPr>
            <p:cNvPr id="35" name="Oval Callout 34">
              <a:extLst>
                <a:ext uri="{FF2B5EF4-FFF2-40B4-BE49-F238E27FC236}">
                  <a16:creationId xmlns:a16="http://schemas.microsoft.com/office/drawing/2014/main" id="{7BE1A3E8-E8CD-A54D-980F-26F8F04E58B5}"/>
                </a:ext>
              </a:extLst>
            </p:cNvPr>
            <p:cNvSpPr/>
            <p:nvPr/>
          </p:nvSpPr>
          <p:spPr bwMode="auto">
            <a:xfrm>
              <a:off x="7899393" y="883607"/>
              <a:ext cx="625151" cy="317241"/>
            </a:xfrm>
            <a:prstGeom prst="wedgeEllipseCallou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100"/>
                <a:t>Got A</a:t>
              </a:r>
            </a:p>
          </p:txBody>
        </p:sp>
        <p:sp>
          <p:nvSpPr>
            <p:cNvPr id="36" name="Oval Callout 35">
              <a:extLst>
                <a:ext uri="{FF2B5EF4-FFF2-40B4-BE49-F238E27FC236}">
                  <a16:creationId xmlns:a16="http://schemas.microsoft.com/office/drawing/2014/main" id="{785EFF72-327D-CB42-95CA-B4C6C5C844F5}"/>
                </a:ext>
              </a:extLst>
            </p:cNvPr>
            <p:cNvSpPr/>
            <p:nvPr/>
          </p:nvSpPr>
          <p:spPr bwMode="auto">
            <a:xfrm>
              <a:off x="7130264" y="887348"/>
              <a:ext cx="625151" cy="317241"/>
            </a:xfrm>
            <a:prstGeom prst="wedgeEllipseCallout">
              <a:avLst>
                <a:gd name="adj1" fmla="val 28421"/>
                <a:gd name="adj2" fmla="val 65441"/>
              </a:avLst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n-US" sz="1100"/>
                <a:t>Got B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00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6E40-2E12-5041-AE18-C4849ACD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GBB's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98838-2A0B-C14E-B5EA-6E5B0AD61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203787"/>
            <a:ext cx="8000674" cy="1578956"/>
          </a:xfrm>
        </p:spPr>
        <p:txBody>
          <a:bodyPr/>
          <a:lstStyle/>
          <a:p>
            <a:r>
              <a:rPr lang="en-US"/>
              <a:t>GBB's solution: a variant of EIG trees</a:t>
            </a:r>
          </a:p>
          <a:p>
            <a:pPr lvl="1"/>
            <a:r>
              <a:rPr lang="en-US"/>
              <a:t>Byzantine-tolerant, synchronous algorithm</a:t>
            </a:r>
          </a:p>
          <a:p>
            <a:pPr lvl="1"/>
            <a:r>
              <a:rPr lang="en-US"/>
              <a:t>In each round, each node tells the others </a:t>
            </a:r>
            <a:br>
              <a:rPr lang="en-US"/>
            </a:br>
            <a:r>
              <a:rPr lang="en-US"/>
              <a:t>what it has heard in the previous round</a:t>
            </a:r>
          </a:p>
          <a:p>
            <a:pPr lvl="1"/>
            <a:r>
              <a:rPr lang="en-US"/>
              <a:t>Requires N&gt;3f</a:t>
            </a:r>
          </a:p>
          <a:p>
            <a:endParaRPr lang="en-US"/>
          </a:p>
          <a:p>
            <a:pPr lvl="1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57A9C-F215-6B41-880D-55647F4040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A5CA91-17C1-5C41-94BB-8F7E10222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88B13C1-17C9-5D47-893D-21138D244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826" y="998375"/>
            <a:ext cx="2967537" cy="3146749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043FC68-BA25-5242-9D96-DDAD981F75F9}"/>
              </a:ext>
            </a:extLst>
          </p:cNvPr>
          <p:cNvSpPr/>
          <p:nvPr/>
        </p:nvSpPr>
        <p:spPr bwMode="auto">
          <a:xfrm>
            <a:off x="2484733" y="973624"/>
            <a:ext cx="772886" cy="429208"/>
          </a:xfrm>
          <a:prstGeom prst="roundRect">
            <a:avLst/>
          </a:prstGeom>
          <a:solidFill>
            <a:srgbClr val="92D05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200"/>
              <a:t>N</a:t>
            </a:r>
            <a:r>
              <a:rPr lang="en-US" sz="1200" baseline="-25000"/>
              <a:t>1</a:t>
            </a:r>
            <a:r>
              <a:rPr lang="en-US" sz="1200"/>
              <a:t>: </a:t>
            </a:r>
            <a:br>
              <a:rPr lang="en-US" sz="1200"/>
            </a:br>
            <a:r>
              <a:rPr lang="en-US" sz="1200"/>
              <a:t>Input 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D3A8B5-EFDA-DB4E-8D88-5F261C7B5D1A}"/>
              </a:ext>
            </a:extLst>
          </p:cNvPr>
          <p:cNvGrpSpPr/>
          <p:nvPr/>
        </p:nvGrpSpPr>
        <p:grpSpPr>
          <a:xfrm>
            <a:off x="849438" y="1718087"/>
            <a:ext cx="4098908" cy="437019"/>
            <a:chOff x="849438" y="1718087"/>
            <a:chExt cx="4098908" cy="437019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AA1691A-7140-AC4F-A3D5-CC2EDB03AFA2}"/>
                </a:ext>
              </a:extLst>
            </p:cNvPr>
            <p:cNvSpPr/>
            <p:nvPr/>
          </p:nvSpPr>
          <p:spPr bwMode="auto">
            <a:xfrm>
              <a:off x="849438" y="1724562"/>
              <a:ext cx="772886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200"/>
                <a:t>N</a:t>
              </a:r>
              <a:r>
                <a:rPr lang="en-US" sz="1200" baseline="-25000"/>
                <a:t>2</a:t>
              </a:r>
              <a:r>
                <a:rPr lang="en-US" sz="1200"/>
                <a:t>: N</a:t>
              </a:r>
              <a:r>
                <a:rPr lang="en-US" sz="1200" baseline="-25000"/>
                <a:t>1</a:t>
              </a:r>
              <a:r>
                <a:rPr lang="en-US" sz="1200"/>
                <a:t>: </a:t>
              </a:r>
              <a:br>
                <a:rPr lang="en-US" sz="1200"/>
              </a:br>
              <a:r>
                <a:rPr lang="en-US" sz="1200"/>
                <a:t>Input A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2E32174-FF6A-184A-843A-277A467F6EF6}"/>
                </a:ext>
              </a:extLst>
            </p:cNvPr>
            <p:cNvSpPr/>
            <p:nvPr/>
          </p:nvSpPr>
          <p:spPr bwMode="auto">
            <a:xfrm>
              <a:off x="2484733" y="1718087"/>
              <a:ext cx="772886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r>
                <a:rPr lang="en-US" sz="1200"/>
                <a:t>N</a:t>
              </a:r>
              <a:r>
                <a:rPr lang="en-US" sz="1200" baseline="-25000"/>
                <a:t>3</a:t>
              </a:r>
              <a:r>
                <a:rPr lang="en-US" sz="1200"/>
                <a:t>: N</a:t>
              </a:r>
              <a:r>
                <a:rPr lang="en-US" sz="1200" baseline="-25000"/>
                <a:t>1</a:t>
              </a:r>
              <a:r>
                <a:rPr lang="en-US" sz="1200"/>
                <a:t>: </a:t>
              </a:r>
              <a:br>
                <a:rPr lang="en-US" sz="1200"/>
              </a:br>
              <a:r>
                <a:rPr lang="en-US" sz="1200"/>
                <a:t>Input 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AD4A8D8-A904-A844-A92C-17BA1237268A}"/>
                </a:ext>
              </a:extLst>
            </p:cNvPr>
            <p:cNvSpPr/>
            <p:nvPr/>
          </p:nvSpPr>
          <p:spPr bwMode="auto">
            <a:xfrm>
              <a:off x="4175460" y="1725898"/>
              <a:ext cx="772886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r>
                <a:rPr lang="en-US" sz="1200"/>
                <a:t>N</a:t>
              </a:r>
              <a:r>
                <a:rPr lang="en-US" sz="1200" baseline="-25000"/>
                <a:t>4</a:t>
              </a:r>
              <a:r>
                <a:rPr lang="en-US" sz="1200"/>
                <a:t>: N</a:t>
              </a:r>
              <a:r>
                <a:rPr lang="en-US" sz="1200" baseline="-25000"/>
                <a:t>1</a:t>
              </a:r>
              <a:r>
                <a:rPr lang="en-US" sz="1200"/>
                <a:t>: </a:t>
              </a:r>
              <a:br>
                <a:rPr lang="en-US" sz="1200"/>
              </a:br>
              <a:r>
                <a:rPr lang="en-US" sz="1200"/>
                <a:t>Input 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31E449D-CE40-C543-AD76-7593FADC5DCB}"/>
              </a:ext>
            </a:extLst>
          </p:cNvPr>
          <p:cNvGrpSpPr/>
          <p:nvPr/>
        </p:nvGrpSpPr>
        <p:grpSpPr>
          <a:xfrm>
            <a:off x="1235881" y="1402832"/>
            <a:ext cx="3326022" cy="323066"/>
            <a:chOff x="1235881" y="1402832"/>
            <a:chExt cx="3326022" cy="32306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2EC125B-DCC9-5E4F-BCD8-EFDF46455641}"/>
                </a:ext>
              </a:extLst>
            </p:cNvPr>
            <p:cNvCxnSpPr>
              <a:cxnSpLocks/>
              <a:endCxn id="12" idx="0"/>
            </p:cNvCxnSpPr>
            <p:nvPr/>
          </p:nvCxnSpPr>
          <p:spPr bwMode="auto">
            <a:xfrm flipH="1">
              <a:off x="1235881" y="1408939"/>
              <a:ext cx="1446481" cy="3156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6D3AE9A-1DD5-C240-B73E-7CD0592A97EA}"/>
                </a:ext>
              </a:extLst>
            </p:cNvPr>
            <p:cNvCxnSpPr>
              <a:cxnSpLocks/>
              <a:endCxn id="14" idx="0"/>
            </p:cNvCxnSpPr>
            <p:nvPr/>
          </p:nvCxnSpPr>
          <p:spPr bwMode="auto">
            <a:xfrm>
              <a:off x="3068805" y="1402832"/>
              <a:ext cx="1493098" cy="32306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81236FE-D0CE-7A4E-91A0-F3BB050DD7A7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 bwMode="auto">
            <a:xfrm>
              <a:off x="2871176" y="1402832"/>
              <a:ext cx="0" cy="31525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0163365-A319-D643-97FF-C4686224E67F}"/>
              </a:ext>
            </a:extLst>
          </p:cNvPr>
          <p:cNvGrpSpPr/>
          <p:nvPr/>
        </p:nvGrpSpPr>
        <p:grpSpPr>
          <a:xfrm>
            <a:off x="429208" y="2494176"/>
            <a:ext cx="4911895" cy="440327"/>
            <a:chOff x="429208" y="2494176"/>
            <a:chExt cx="4911895" cy="44032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7F7AD3F-3A41-3C4C-A733-BB65292F1AAF}"/>
                </a:ext>
              </a:extLst>
            </p:cNvPr>
            <p:cNvSpPr/>
            <p:nvPr/>
          </p:nvSpPr>
          <p:spPr bwMode="auto">
            <a:xfrm>
              <a:off x="429208" y="2498298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3</a:t>
              </a:r>
              <a:r>
                <a:rPr lang="en-US" sz="1000"/>
                <a:t>:N</a:t>
              </a:r>
              <a:r>
                <a:rPr lang="en-US" sz="1000" baseline="-25000"/>
                <a:t>2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FF8C2A85-02C2-F242-B70E-E74FC522CA5D}"/>
                </a:ext>
              </a:extLst>
            </p:cNvPr>
            <p:cNvSpPr/>
            <p:nvPr/>
          </p:nvSpPr>
          <p:spPr bwMode="auto">
            <a:xfrm>
              <a:off x="1277091" y="2503587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4</a:t>
              </a:r>
              <a:r>
                <a:rPr lang="en-US" sz="1000"/>
                <a:t>:N</a:t>
              </a:r>
              <a:r>
                <a:rPr lang="en-US" sz="1000" baseline="-25000"/>
                <a:t>2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FD44E04A-3790-0943-8D9E-55680A49BDB8}"/>
                </a:ext>
              </a:extLst>
            </p:cNvPr>
            <p:cNvSpPr/>
            <p:nvPr/>
          </p:nvSpPr>
          <p:spPr bwMode="auto">
            <a:xfrm>
              <a:off x="2113936" y="2505295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2</a:t>
              </a:r>
              <a:r>
                <a:rPr lang="en-US" sz="1000"/>
                <a:t>:N</a:t>
              </a:r>
              <a:r>
                <a:rPr lang="en-US" sz="1000" baseline="-25000"/>
                <a:t>3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4A794DD-943D-B24E-9DCF-9D819EE93B1B}"/>
                </a:ext>
              </a:extLst>
            </p:cNvPr>
            <p:cNvSpPr/>
            <p:nvPr/>
          </p:nvSpPr>
          <p:spPr bwMode="auto">
            <a:xfrm>
              <a:off x="2961129" y="2498298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4</a:t>
              </a:r>
              <a:r>
                <a:rPr lang="en-US" sz="1000"/>
                <a:t>:N</a:t>
              </a:r>
              <a:r>
                <a:rPr lang="en-US" sz="1000" baseline="-25000"/>
                <a:t>3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0E151153-DAA1-C040-A99A-216A47B84CDD}"/>
                </a:ext>
              </a:extLst>
            </p:cNvPr>
            <p:cNvSpPr/>
            <p:nvPr/>
          </p:nvSpPr>
          <p:spPr bwMode="auto">
            <a:xfrm>
              <a:off x="3807441" y="2498298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2</a:t>
              </a:r>
              <a:r>
                <a:rPr lang="en-US" sz="1000"/>
                <a:t>:N</a:t>
              </a:r>
              <a:r>
                <a:rPr lang="en-US" sz="1000" baseline="-25000"/>
                <a:t>4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6896925B-2665-AF49-8228-26DE6ABFC4F6}"/>
                </a:ext>
              </a:extLst>
            </p:cNvPr>
            <p:cNvSpPr/>
            <p:nvPr/>
          </p:nvSpPr>
          <p:spPr bwMode="auto">
            <a:xfrm>
              <a:off x="4650638" y="2494176"/>
              <a:ext cx="690465" cy="429208"/>
            </a:xfrm>
            <a:prstGeom prst="roundRect">
              <a:avLst/>
            </a:prstGeom>
            <a:solidFill>
              <a:srgbClr val="92D05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rtlCol="0" anchor="ctr"/>
            <a:lstStyle/>
            <a:p>
              <a:r>
                <a:rPr lang="en-US" sz="1000"/>
                <a:t>N</a:t>
              </a:r>
              <a:r>
                <a:rPr lang="en-US" sz="1000" baseline="-25000"/>
                <a:t>3</a:t>
              </a:r>
              <a:r>
                <a:rPr lang="en-US" sz="1000"/>
                <a:t>:N</a:t>
              </a:r>
              <a:r>
                <a:rPr lang="en-US" sz="1000" baseline="-25000"/>
                <a:t>4</a:t>
              </a:r>
              <a:r>
                <a:rPr lang="en-US" sz="1000"/>
                <a:t>:N</a:t>
              </a:r>
              <a:r>
                <a:rPr lang="en-US" sz="1000" baseline="-25000"/>
                <a:t>1</a:t>
              </a:r>
              <a:r>
                <a:rPr lang="en-US" sz="1000"/>
                <a:t>: </a:t>
              </a:r>
              <a:br>
                <a:rPr lang="en-US" sz="1000"/>
              </a:br>
              <a:r>
                <a:rPr lang="en-US" sz="1000"/>
                <a:t>Input 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A89815-2F44-D140-8103-94BD54EC8C35}"/>
              </a:ext>
            </a:extLst>
          </p:cNvPr>
          <p:cNvGrpSpPr/>
          <p:nvPr/>
        </p:nvGrpSpPr>
        <p:grpSpPr>
          <a:xfrm>
            <a:off x="774441" y="2153770"/>
            <a:ext cx="4199397" cy="362085"/>
            <a:chOff x="774441" y="2153770"/>
            <a:chExt cx="4199397" cy="362085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5AA6B8-16B7-364B-8C7A-87277418A0E5}"/>
                </a:ext>
              </a:extLst>
            </p:cNvPr>
            <p:cNvCxnSpPr>
              <a:cxnSpLocks/>
              <a:endCxn id="15" idx="0"/>
            </p:cNvCxnSpPr>
            <p:nvPr/>
          </p:nvCxnSpPr>
          <p:spPr bwMode="auto">
            <a:xfrm flipH="1">
              <a:off x="774441" y="2153770"/>
              <a:ext cx="319984" cy="3445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50751A9D-38C8-8545-8CC8-136033F034B7}"/>
                </a:ext>
              </a:extLst>
            </p:cNvPr>
            <p:cNvCxnSpPr>
              <a:cxnSpLocks/>
              <a:endCxn id="50" idx="0"/>
            </p:cNvCxnSpPr>
            <p:nvPr/>
          </p:nvCxnSpPr>
          <p:spPr bwMode="auto">
            <a:xfrm>
              <a:off x="1413730" y="2153770"/>
              <a:ext cx="208594" cy="3498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1ECF8BE8-17D7-BB45-8A9B-8B32DE35356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436421" y="2165984"/>
              <a:ext cx="319984" cy="3445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9B2777D-8ABC-CA40-9804-9A2204A236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75710" y="2165984"/>
              <a:ext cx="208594" cy="3498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EC76168-AD09-164D-AF41-EB7D9F70228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125955" y="2166038"/>
              <a:ext cx="319984" cy="34452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3C50A1B-5B86-2C4F-B4F2-DF181BF6AC0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65244" y="2166038"/>
              <a:ext cx="208594" cy="34981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6641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FC137D5-18B1-C94D-B9FB-BBBE9D40953E}"/>
              </a:ext>
            </a:extLst>
          </p:cNvPr>
          <p:cNvGrpSpPr/>
          <p:nvPr/>
        </p:nvGrpSpPr>
        <p:grpSpPr>
          <a:xfrm>
            <a:off x="3906420" y="780808"/>
            <a:ext cx="1137034" cy="1949177"/>
            <a:chOff x="3906420" y="780808"/>
            <a:chExt cx="1137034" cy="1949177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A978053-B50B-0041-B57F-E6DA7B296EA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043454" y="848102"/>
              <a:ext cx="0" cy="18818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1298FB1-C4D7-FB41-AA4F-A22096637AAB}"/>
                </a:ext>
              </a:extLst>
            </p:cNvPr>
            <p:cNvSpPr txBox="1"/>
            <p:nvPr/>
          </p:nvSpPr>
          <p:spPr>
            <a:xfrm>
              <a:off x="3906420" y="780808"/>
              <a:ext cx="750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Round 2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AB771FC-4B8B-F247-8F7E-88311B9514D5}"/>
              </a:ext>
            </a:extLst>
          </p:cNvPr>
          <p:cNvGrpSpPr/>
          <p:nvPr/>
        </p:nvGrpSpPr>
        <p:grpSpPr>
          <a:xfrm>
            <a:off x="1881190" y="786144"/>
            <a:ext cx="1560926" cy="1981403"/>
            <a:chOff x="1881190" y="786144"/>
            <a:chExt cx="1560926" cy="198140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C6BB884-3DC8-404C-8702-F998C1F986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442116" y="885664"/>
              <a:ext cx="0" cy="18818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5E16028-D225-4E47-B981-6711ADFBDBF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81190" y="885664"/>
              <a:ext cx="0" cy="18818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348EF29-1919-5944-ABA5-EADA5120EBB7}"/>
                </a:ext>
              </a:extLst>
            </p:cNvPr>
            <p:cNvSpPr txBox="1"/>
            <p:nvPr/>
          </p:nvSpPr>
          <p:spPr>
            <a:xfrm>
              <a:off x="2323364" y="786144"/>
              <a:ext cx="7509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Round 1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9579DBE-ED5A-354A-9166-666A7FC14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solution: S-GBB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00CFE-F158-4044-983E-28F1C5659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89" y="2868335"/>
            <a:ext cx="8173393" cy="2178540"/>
          </a:xfrm>
        </p:spPr>
        <p:txBody>
          <a:bodyPr/>
          <a:lstStyle/>
          <a:p>
            <a:r>
              <a:rPr lang="en-US"/>
              <a:t>Our proposed alternative: S-GBB</a:t>
            </a:r>
          </a:p>
          <a:p>
            <a:pPr lvl="1"/>
            <a:r>
              <a:rPr lang="en-US"/>
              <a:t>Each node maintains a vector V with what it thinks the others' inputs are</a:t>
            </a:r>
          </a:p>
          <a:p>
            <a:pPr lvl="1"/>
            <a:r>
              <a:rPr lang="en-US"/>
              <a:t>In each round, it uses a link-layer broadcast to send V to the other nodes</a:t>
            </a:r>
          </a:p>
          <a:p>
            <a:pPr lvl="2"/>
            <a:r>
              <a:rPr lang="en-US"/>
              <a:t>A hash value is included to detect packet corruption whp (false negatives: 6.8*10</a:t>
            </a:r>
            <a:r>
              <a:rPr lang="en-US" baseline="30000"/>
              <a:t>-49</a:t>
            </a:r>
            <a:r>
              <a:rPr lang="en-US"/>
              <a:t> for SHA-1)</a:t>
            </a:r>
          </a:p>
          <a:p>
            <a:pPr lvl="1"/>
            <a:r>
              <a:rPr lang="en-US"/>
              <a:t>The other nodes update their local vector based on what they receive</a:t>
            </a:r>
          </a:p>
          <a:p>
            <a:pPr lvl="2"/>
            <a:r>
              <a:rPr lang="en-US"/>
              <a:t>ASC is used to mask computation errors (not shown in the pseudocode)</a:t>
            </a:r>
          </a:p>
          <a:p>
            <a:pPr lvl="1"/>
            <a:r>
              <a:rPr lang="en-US"/>
              <a:t>At the end, each node decides on the majority value in its vector 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9C285-13C3-A448-9B39-A5F943053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3CA39-95FE-ED4F-97AE-9953007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ADE3E11-29F7-BA4B-AD49-499B29B30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75" y="1262320"/>
            <a:ext cx="2906227" cy="1168696"/>
          </a:xfrm>
          <a:prstGeom prst="rect">
            <a:avLst/>
          </a:prstGeom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678755B-4DD8-A346-ABAA-CAE5BCAA7045}"/>
              </a:ext>
            </a:extLst>
          </p:cNvPr>
          <p:cNvGrpSpPr/>
          <p:nvPr/>
        </p:nvGrpSpPr>
        <p:grpSpPr>
          <a:xfrm>
            <a:off x="912645" y="1131063"/>
            <a:ext cx="338555" cy="1636484"/>
            <a:chOff x="912645" y="1131063"/>
            <a:chExt cx="338555" cy="163648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FC465E-0200-604E-BCA1-5EA2CEF301BE}"/>
                </a:ext>
              </a:extLst>
            </p:cNvPr>
            <p:cNvSpPr txBox="1"/>
            <p:nvPr/>
          </p:nvSpPr>
          <p:spPr>
            <a:xfrm>
              <a:off x="912645" y="1131063"/>
              <a:ext cx="338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C8EAEAE-D590-D94D-8851-14C2FC8263F4}"/>
                </a:ext>
              </a:extLst>
            </p:cNvPr>
            <p:cNvSpPr txBox="1"/>
            <p:nvPr/>
          </p:nvSpPr>
          <p:spPr>
            <a:xfrm>
              <a:off x="912645" y="1749250"/>
              <a:ext cx="3385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6639AF-C099-3744-8FC1-EB3E42C33409}"/>
                </a:ext>
              </a:extLst>
            </p:cNvPr>
            <p:cNvSpPr txBox="1"/>
            <p:nvPr/>
          </p:nvSpPr>
          <p:spPr>
            <a:xfrm>
              <a:off x="912646" y="2367437"/>
              <a:ext cx="3385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4FA3B66-F0FF-A143-B84F-DA4C52AB0B2D}"/>
              </a:ext>
            </a:extLst>
          </p:cNvPr>
          <p:cNvGrpSpPr/>
          <p:nvPr/>
        </p:nvGrpSpPr>
        <p:grpSpPr>
          <a:xfrm>
            <a:off x="1451443" y="1015952"/>
            <a:ext cx="846708" cy="1448035"/>
            <a:chOff x="1451443" y="1015952"/>
            <a:chExt cx="846708" cy="144803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F41B2F-96FF-6940-898E-98363819CE5B}"/>
                </a:ext>
              </a:extLst>
            </p:cNvPr>
            <p:cNvSpPr txBox="1"/>
            <p:nvPr/>
          </p:nvSpPr>
          <p:spPr>
            <a:xfrm>
              <a:off x="1451443" y="1015952"/>
              <a:ext cx="84670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33CC33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7CA663-45BF-DD4C-9F50-68B0DC634170}"/>
                </a:ext>
              </a:extLst>
            </p:cNvPr>
            <p:cNvSpPr txBox="1"/>
            <p:nvPr/>
          </p:nvSpPr>
          <p:spPr>
            <a:xfrm>
              <a:off x="1451444" y="1631477"/>
              <a:ext cx="84670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 b="1"/>
                <a:t>⏊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BE1185-F818-1443-AAEF-02E14F3ECCEA}"/>
                </a:ext>
              </a:extLst>
            </p:cNvPr>
            <p:cNvSpPr txBox="1"/>
            <p:nvPr/>
          </p:nvSpPr>
          <p:spPr>
            <a:xfrm>
              <a:off x="1451443" y="2248543"/>
              <a:ext cx="84670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 b="1"/>
                <a:t>⏊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7EDC87BA-5776-A946-AF82-6EFDCC25DBDA}"/>
              </a:ext>
            </a:extLst>
          </p:cNvPr>
          <p:cNvGrpSpPr/>
          <p:nvPr/>
        </p:nvGrpSpPr>
        <p:grpSpPr>
          <a:xfrm>
            <a:off x="3055031" y="1015699"/>
            <a:ext cx="801823" cy="1448035"/>
            <a:chOff x="3055031" y="1015699"/>
            <a:chExt cx="801823" cy="14480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D8B4B1-8D1E-FB41-8638-538496549BC2}"/>
                </a:ext>
              </a:extLst>
            </p:cNvPr>
            <p:cNvSpPr txBox="1"/>
            <p:nvPr/>
          </p:nvSpPr>
          <p:spPr>
            <a:xfrm>
              <a:off x="3063046" y="1015699"/>
              <a:ext cx="785792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33CC33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EBEEC-4AFC-8B4B-ACF7-B3F8C99FBA25}"/>
                </a:ext>
              </a:extLst>
            </p:cNvPr>
            <p:cNvSpPr txBox="1"/>
            <p:nvPr/>
          </p:nvSpPr>
          <p:spPr>
            <a:xfrm>
              <a:off x="3093504" y="1631224"/>
              <a:ext cx="7248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FF9900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8F2DED-73F8-A14B-9960-57036C79BD4B}"/>
                </a:ext>
              </a:extLst>
            </p:cNvPr>
            <p:cNvSpPr txBox="1"/>
            <p:nvPr/>
          </p:nvSpPr>
          <p:spPr>
            <a:xfrm>
              <a:off x="3055031" y="2248290"/>
              <a:ext cx="80182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FF9900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 b="1"/>
                <a:t>⏊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7CCC804-569D-3445-99D3-F2EFBB354461}"/>
              </a:ext>
            </a:extLst>
          </p:cNvPr>
          <p:cNvGrpSpPr/>
          <p:nvPr/>
        </p:nvGrpSpPr>
        <p:grpSpPr>
          <a:xfrm>
            <a:off x="3898828" y="1315702"/>
            <a:ext cx="789739" cy="1242453"/>
            <a:chOff x="3898828" y="1315702"/>
            <a:chExt cx="789739" cy="12424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4B18A6E-1C95-4D4F-8D60-30F7A60DAA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9065" y="1321781"/>
              <a:ext cx="761768" cy="6184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CAC04E1-97EF-924E-8B7A-3222648655C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9062" y="1320951"/>
              <a:ext cx="789505" cy="12372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5B428F30-C8F5-4A40-A12B-D1DE3353D88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20866" y="1315702"/>
              <a:ext cx="676176" cy="61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874FA5F-ECAE-2E4E-B689-6B9D98384AF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98828" y="1936816"/>
              <a:ext cx="518005" cy="4135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65A6868-8B86-404A-B9BB-699C7590839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4167" y="1320698"/>
              <a:ext cx="692875" cy="1227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B17F4B7-11F8-264D-A63E-2B06503AD61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904165" y="1939553"/>
              <a:ext cx="756668" cy="608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4A11E3F-31D0-3A45-A8C6-7A0D217ED97C}"/>
                </a:ext>
              </a:extLst>
            </p:cNvPr>
            <p:cNvGrpSpPr/>
            <p:nvPr/>
          </p:nvGrpSpPr>
          <p:grpSpPr>
            <a:xfrm rot="1800000">
              <a:off x="4339006" y="2268631"/>
              <a:ext cx="150143" cy="150357"/>
              <a:chOff x="247426" y="2589312"/>
              <a:chExt cx="210144" cy="210443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7D2141-7EC5-6641-B478-AD78F4DBF5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426" y="259140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04CAAFA-ADD8-FE42-BDDD-98ACD1A2DCA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9217" y="258931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59C4013-A776-714E-BB26-7A849E16E5DB}"/>
              </a:ext>
            </a:extLst>
          </p:cNvPr>
          <p:cNvGrpSpPr/>
          <p:nvPr/>
        </p:nvGrpSpPr>
        <p:grpSpPr>
          <a:xfrm>
            <a:off x="2268242" y="1324786"/>
            <a:ext cx="796614" cy="1242453"/>
            <a:chOff x="2268242" y="1324786"/>
            <a:chExt cx="796614" cy="1242453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6A08C03-145B-9946-8609-FE96216C50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5354" y="1330865"/>
              <a:ext cx="761768" cy="6184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11563A3-4698-2847-BBCB-95F84AEC435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75351" y="1330035"/>
              <a:ext cx="789505" cy="123720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FA4A391E-685F-3247-AB00-51EBEFE794D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7155" y="1324786"/>
              <a:ext cx="676176" cy="613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00BCE96-F078-2D42-8B54-E5A7BDA612D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68242" y="1939025"/>
              <a:ext cx="518005" cy="41350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F977B1B-F518-7141-A4FF-958A5D00F4D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80456" y="1586166"/>
              <a:ext cx="548118" cy="97079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66FE2380-0830-BD4F-A684-8C4B5DAD831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80454" y="1948637"/>
              <a:ext cx="756668" cy="60832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154727-60B5-504C-9F58-FF92435CEFBF}"/>
                </a:ext>
              </a:extLst>
            </p:cNvPr>
            <p:cNvGrpSpPr/>
            <p:nvPr/>
          </p:nvGrpSpPr>
          <p:grpSpPr>
            <a:xfrm rot="1800000">
              <a:off x="2708420" y="2277715"/>
              <a:ext cx="150143" cy="150357"/>
              <a:chOff x="247426" y="2589312"/>
              <a:chExt cx="210144" cy="210443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A1AB8742-C07D-9B40-A6E0-D610AF120D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426" y="259140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C1D1F194-2850-FF41-BB08-F81841AA0FA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9217" y="258931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4BD73B7-3808-A745-AE62-EF181B732E0D}"/>
                </a:ext>
              </a:extLst>
            </p:cNvPr>
            <p:cNvGrpSpPr/>
            <p:nvPr/>
          </p:nvGrpSpPr>
          <p:grpSpPr>
            <a:xfrm rot="1800000">
              <a:off x="2750466" y="1528326"/>
              <a:ext cx="150143" cy="150357"/>
              <a:chOff x="247426" y="2589312"/>
              <a:chExt cx="210144" cy="210443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0037B4C-5EAE-E645-9CF3-97122787289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47426" y="259140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265B5AF-67E1-D74B-BF93-D5F29123265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49217" y="2589312"/>
                <a:ext cx="208353" cy="208353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6135C5F-1342-204A-92DB-2A9F107FD109}"/>
              </a:ext>
            </a:extLst>
          </p:cNvPr>
          <p:cNvGrpSpPr/>
          <p:nvPr/>
        </p:nvGrpSpPr>
        <p:grpSpPr>
          <a:xfrm>
            <a:off x="4667932" y="1009970"/>
            <a:ext cx="740908" cy="1448035"/>
            <a:chOff x="4667932" y="1009970"/>
            <a:chExt cx="740908" cy="1448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7ABDC75-0833-914F-8607-72BCF9631985}"/>
                </a:ext>
              </a:extLst>
            </p:cNvPr>
            <p:cNvSpPr txBox="1"/>
            <p:nvPr/>
          </p:nvSpPr>
          <p:spPr>
            <a:xfrm>
              <a:off x="4667932" y="1009970"/>
              <a:ext cx="74090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33CC33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9C2984E-6697-5547-B368-B1C6C4B6A0E0}"/>
                </a:ext>
              </a:extLst>
            </p:cNvPr>
            <p:cNvSpPr txBox="1"/>
            <p:nvPr/>
          </p:nvSpPr>
          <p:spPr>
            <a:xfrm>
              <a:off x="4675948" y="1625495"/>
              <a:ext cx="72487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FF9900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C3F8E0D-57D2-C445-9E7B-BB8915F19586}"/>
                </a:ext>
              </a:extLst>
            </p:cNvPr>
            <p:cNvSpPr txBox="1"/>
            <p:nvPr/>
          </p:nvSpPr>
          <p:spPr>
            <a:xfrm>
              <a:off x="4667933" y="2242561"/>
              <a:ext cx="740907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400"/>
                <a:t>(</a:t>
              </a:r>
              <a:r>
                <a:rPr lang="en-US" sz="1400">
                  <a:solidFill>
                    <a:srgbClr val="FF9900"/>
                  </a:solidFill>
                </a:rPr>
                <a:t>0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FF9900"/>
                  </a:solidFill>
                </a:rPr>
                <a:t>1</a:t>
              </a:r>
              <a:r>
                <a:rPr lang="en-US" sz="1400"/>
                <a:t>,</a:t>
              </a:r>
              <a:r>
                <a:rPr lang="en-US" sz="1400">
                  <a:solidFill>
                    <a:srgbClr val="33CC33"/>
                  </a:solidFill>
                </a:rPr>
                <a:t>1</a:t>
              </a:r>
              <a:r>
                <a:rPr lang="en-US" sz="1400"/>
                <a:t>)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E40DE57-90EE-1942-B34E-73B757CC7E5A}"/>
              </a:ext>
            </a:extLst>
          </p:cNvPr>
          <p:cNvGrpSpPr/>
          <p:nvPr/>
        </p:nvGrpSpPr>
        <p:grpSpPr>
          <a:xfrm>
            <a:off x="5487913" y="961575"/>
            <a:ext cx="287919" cy="1554478"/>
            <a:chOff x="5487913" y="961575"/>
            <a:chExt cx="287919" cy="1554478"/>
          </a:xfrm>
        </p:grpSpPr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EBB74A92-107C-6D41-880E-924BB2DD6C7D}"/>
                </a:ext>
              </a:extLst>
            </p:cNvPr>
            <p:cNvSpPr/>
            <p:nvPr/>
          </p:nvSpPr>
          <p:spPr bwMode="auto">
            <a:xfrm>
              <a:off x="5487913" y="1003095"/>
              <a:ext cx="281170" cy="242388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25E52CF-3D75-4A4A-9FFC-5BE6FD17B0E9}"/>
                </a:ext>
              </a:extLst>
            </p:cNvPr>
            <p:cNvSpPr txBox="1"/>
            <p:nvPr/>
          </p:nvSpPr>
          <p:spPr>
            <a:xfrm>
              <a:off x="5491088" y="961575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99" name="Hexagon 98">
              <a:extLst>
                <a:ext uri="{FF2B5EF4-FFF2-40B4-BE49-F238E27FC236}">
                  <a16:creationId xmlns:a16="http://schemas.microsoft.com/office/drawing/2014/main" id="{4CBCA6CC-C22A-5846-8D64-FE693779E5C7}"/>
                </a:ext>
              </a:extLst>
            </p:cNvPr>
            <p:cNvSpPr/>
            <p:nvPr/>
          </p:nvSpPr>
          <p:spPr bwMode="auto">
            <a:xfrm>
              <a:off x="5489061" y="1623006"/>
              <a:ext cx="281170" cy="242388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782B784-5BC7-4041-958F-B9011092830F}"/>
                </a:ext>
              </a:extLst>
            </p:cNvPr>
            <p:cNvSpPr txBox="1"/>
            <p:nvPr/>
          </p:nvSpPr>
          <p:spPr>
            <a:xfrm>
              <a:off x="5492236" y="158148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DEC2F53A-C854-2E4A-B9D0-F4CF2E47BF4E}"/>
                </a:ext>
              </a:extLst>
            </p:cNvPr>
            <p:cNvSpPr/>
            <p:nvPr/>
          </p:nvSpPr>
          <p:spPr bwMode="auto">
            <a:xfrm>
              <a:off x="5490207" y="2249796"/>
              <a:ext cx="281170" cy="242388"/>
            </a:xfrm>
            <a:prstGeom prst="hexago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273C3BC-A635-0F4F-ADAF-E070BADDBA96}"/>
                </a:ext>
              </a:extLst>
            </p:cNvPr>
            <p:cNvSpPr txBox="1"/>
            <p:nvPr/>
          </p:nvSpPr>
          <p:spPr>
            <a:xfrm>
              <a:off x="5493382" y="2208276"/>
              <a:ext cx="2824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90215CE-EDF2-6141-8F6C-727F7FE17FF2}"/>
              </a:ext>
            </a:extLst>
          </p:cNvPr>
          <p:cNvGrpSpPr/>
          <p:nvPr/>
        </p:nvGrpSpPr>
        <p:grpSpPr>
          <a:xfrm>
            <a:off x="1451443" y="1331118"/>
            <a:ext cx="4314656" cy="1485727"/>
            <a:chOff x="1451443" y="1331118"/>
            <a:chExt cx="4314656" cy="148572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87568FE-58AC-E748-B9F3-379BA5AEFD5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51443" y="1331118"/>
              <a:ext cx="43038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9E51C2-B065-D145-A81B-C600176274D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51443" y="1949305"/>
              <a:ext cx="4303898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C17559-689F-9840-B4DA-7E9E091A2C4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51443" y="2567492"/>
              <a:ext cx="4314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0EE00B-C594-3A4A-A8D6-CD69B253E0B0}"/>
                </a:ext>
              </a:extLst>
            </p:cNvPr>
            <p:cNvSpPr txBox="1"/>
            <p:nvPr/>
          </p:nvSpPr>
          <p:spPr>
            <a:xfrm>
              <a:off x="5134979" y="2539846"/>
              <a:ext cx="5212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Time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016835C-962F-9A43-B72D-C1DF95CA35F4}"/>
              </a:ext>
            </a:extLst>
          </p:cNvPr>
          <p:cNvSpPr txBox="1"/>
          <p:nvPr/>
        </p:nvSpPr>
        <p:spPr>
          <a:xfrm>
            <a:off x="2337114" y="786144"/>
            <a:ext cx="750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Round 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1C5A801-5766-144E-8DB4-ED2CBEAD0DC7}"/>
              </a:ext>
            </a:extLst>
          </p:cNvPr>
          <p:cNvSpPr txBox="1"/>
          <p:nvPr/>
        </p:nvSpPr>
        <p:spPr>
          <a:xfrm>
            <a:off x="6886197" y="2516053"/>
            <a:ext cx="138211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Much simpler</a:t>
            </a:r>
            <a:br>
              <a:rPr lang="en-US" sz="1600">
                <a:solidFill>
                  <a:srgbClr val="FF0000"/>
                </a:solidFill>
              </a:rPr>
            </a:br>
            <a:r>
              <a:rPr lang="en-US" sz="1600">
                <a:solidFill>
                  <a:srgbClr val="FF0000"/>
                </a:solidFill>
              </a:rPr>
              <a:t>than GBB!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67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id="{4896F40A-D306-274D-8C21-545644919EB9}"/>
              </a:ext>
            </a:extLst>
          </p:cNvPr>
          <p:cNvGrpSpPr/>
          <p:nvPr/>
        </p:nvGrpSpPr>
        <p:grpSpPr>
          <a:xfrm>
            <a:off x="5023961" y="1070799"/>
            <a:ext cx="3675918" cy="2096319"/>
            <a:chOff x="5023961" y="1070799"/>
            <a:chExt cx="3675918" cy="2096319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D2D9377-001F-524C-B031-60A8632D8238}"/>
                </a:ext>
              </a:extLst>
            </p:cNvPr>
            <p:cNvSpPr/>
            <p:nvPr/>
          </p:nvSpPr>
          <p:spPr bwMode="auto">
            <a:xfrm>
              <a:off x="5550202" y="1216410"/>
              <a:ext cx="2991009" cy="157655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461DDB5-7335-0249-B7C3-879C6FE7FE0B}"/>
                </a:ext>
              </a:extLst>
            </p:cNvPr>
            <p:cNvSpPr txBox="1"/>
            <p:nvPr/>
          </p:nvSpPr>
          <p:spPr>
            <a:xfrm>
              <a:off x="5189681" y="1070799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ED40DF7-FEDB-7249-B728-1AB3EFBE1BE1}"/>
                </a:ext>
              </a:extLst>
            </p:cNvPr>
            <p:cNvSpPr txBox="1"/>
            <p:nvPr/>
          </p:nvSpPr>
          <p:spPr>
            <a:xfrm>
              <a:off x="5184956" y="1467397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94DD19CD-D116-9942-9D3A-51996B25F07F}"/>
                </a:ext>
              </a:extLst>
            </p:cNvPr>
            <p:cNvSpPr txBox="1"/>
            <p:nvPr/>
          </p:nvSpPr>
          <p:spPr>
            <a:xfrm>
              <a:off x="5178642" y="1860790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2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10B0A4-4984-8C41-A806-41B263B9EC17}"/>
                </a:ext>
              </a:extLst>
            </p:cNvPr>
            <p:cNvSpPr txBox="1"/>
            <p:nvPr/>
          </p:nvSpPr>
          <p:spPr>
            <a:xfrm>
              <a:off x="5151413" y="2267790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28F5BC8-A170-734A-B68B-0B71FBCE901D}"/>
                </a:ext>
              </a:extLst>
            </p:cNvPr>
            <p:cNvSpPr txBox="1"/>
            <p:nvPr/>
          </p:nvSpPr>
          <p:spPr>
            <a:xfrm>
              <a:off x="5439748" y="2778218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F6ABF00-1FA6-4543-AA1B-A034E27148C7}"/>
                </a:ext>
              </a:extLst>
            </p:cNvPr>
            <p:cNvSpPr txBox="1"/>
            <p:nvPr/>
          </p:nvSpPr>
          <p:spPr>
            <a:xfrm>
              <a:off x="5773728" y="2781463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76ED9FBA-0754-2B4B-8FD3-28DA4902DBE5}"/>
                </a:ext>
              </a:extLst>
            </p:cNvPr>
            <p:cNvSpPr txBox="1"/>
            <p:nvPr/>
          </p:nvSpPr>
          <p:spPr>
            <a:xfrm>
              <a:off x="6096738" y="2787213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3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77397A6-6A57-0E4A-AA54-D845B3A4A9F8}"/>
                </a:ext>
              </a:extLst>
            </p:cNvPr>
            <p:cNvSpPr txBox="1"/>
            <p:nvPr/>
          </p:nvSpPr>
          <p:spPr>
            <a:xfrm>
              <a:off x="6438429" y="279078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4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B0FAC6D-0C80-D543-B7D3-4F30EFE66E00}"/>
                </a:ext>
              </a:extLst>
            </p:cNvPr>
            <p:cNvSpPr txBox="1"/>
            <p:nvPr/>
          </p:nvSpPr>
          <p:spPr>
            <a:xfrm>
              <a:off x="6769087" y="2779377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5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AE31A44-FE0E-7A4E-9998-3BDC31AC8077}"/>
                </a:ext>
              </a:extLst>
            </p:cNvPr>
            <p:cNvSpPr txBox="1"/>
            <p:nvPr/>
          </p:nvSpPr>
          <p:spPr>
            <a:xfrm>
              <a:off x="7092097" y="2786054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6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B276384-C6D8-7D42-9AFF-118076287967}"/>
                </a:ext>
              </a:extLst>
            </p:cNvPr>
            <p:cNvSpPr txBox="1"/>
            <p:nvPr/>
          </p:nvSpPr>
          <p:spPr>
            <a:xfrm>
              <a:off x="7426077" y="278929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7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515F387-49F1-8F44-8CC5-DC8E9E0EBB35}"/>
                </a:ext>
              </a:extLst>
            </p:cNvPr>
            <p:cNvSpPr txBox="1"/>
            <p:nvPr/>
          </p:nvSpPr>
          <p:spPr>
            <a:xfrm>
              <a:off x="7749087" y="279504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8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82C743-70B2-7043-A82E-D8E421411948}"/>
                </a:ext>
              </a:extLst>
            </p:cNvPr>
            <p:cNvSpPr txBox="1"/>
            <p:nvPr/>
          </p:nvSpPr>
          <p:spPr>
            <a:xfrm>
              <a:off x="8090778" y="2798625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9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9845C0-A936-5C4F-B36D-6E7151A27358}"/>
                </a:ext>
              </a:extLst>
            </p:cNvPr>
            <p:cNvSpPr txBox="1"/>
            <p:nvPr/>
          </p:nvSpPr>
          <p:spPr>
            <a:xfrm>
              <a:off x="8390178" y="2793744"/>
              <a:ext cx="3097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66F22A6-AEB8-CB43-BBD7-E2D5F79F8D4B}"/>
                </a:ext>
              </a:extLst>
            </p:cNvPr>
            <p:cNvSpPr txBox="1"/>
            <p:nvPr/>
          </p:nvSpPr>
          <p:spPr>
            <a:xfrm>
              <a:off x="6450878" y="2936286"/>
              <a:ext cx="12682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Number of nodes (N)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AA01455-95F7-F24E-8C72-30413C8C1421}"/>
                </a:ext>
              </a:extLst>
            </p:cNvPr>
            <p:cNvSpPr txBox="1"/>
            <p:nvPr/>
          </p:nvSpPr>
          <p:spPr>
            <a:xfrm>
              <a:off x="5970217" y="1216285"/>
              <a:ext cx="80342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/>
                <a:t>GBB (R=4)</a:t>
              </a:r>
              <a:br>
                <a:rPr lang="en-US" sz="1000"/>
              </a:br>
              <a:r>
                <a:rPr lang="en-US" sz="1000"/>
                <a:t>GBB (R=2)</a:t>
              </a:r>
              <a:br>
                <a:rPr lang="en-US" sz="1000"/>
              </a:br>
              <a:r>
                <a:rPr lang="en-US" sz="1000"/>
                <a:t>S-GBB</a:t>
              </a: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CBE37F0-D185-3049-BFEB-EC22C3A54749}"/>
                </a:ext>
              </a:extLst>
            </p:cNvPr>
            <p:cNvCxnSpPr/>
            <p:nvPr/>
          </p:nvCxnSpPr>
          <p:spPr bwMode="auto">
            <a:xfrm>
              <a:off x="5735779" y="1349913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27A6F926-BB2A-324B-9851-7CB2D37C8982}"/>
                </a:ext>
              </a:extLst>
            </p:cNvPr>
            <p:cNvCxnSpPr/>
            <p:nvPr/>
          </p:nvCxnSpPr>
          <p:spPr bwMode="auto">
            <a:xfrm>
              <a:off x="5737956" y="1511793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241A603-85AC-B348-A99F-D29D38EBE585}"/>
                </a:ext>
              </a:extLst>
            </p:cNvPr>
            <p:cNvCxnSpPr/>
            <p:nvPr/>
          </p:nvCxnSpPr>
          <p:spPr bwMode="auto">
            <a:xfrm>
              <a:off x="5735779" y="1654596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17F941E-FD20-3849-AAB1-E6B602C140B6}"/>
                </a:ext>
              </a:extLst>
            </p:cNvPr>
            <p:cNvCxnSpPr/>
            <p:nvPr/>
          </p:nvCxnSpPr>
          <p:spPr bwMode="auto">
            <a:xfrm>
              <a:off x="5554350" y="1622092"/>
              <a:ext cx="5928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B5378611-2B74-EE44-B432-3D28E27191A4}"/>
                </a:ext>
              </a:extLst>
            </p:cNvPr>
            <p:cNvCxnSpPr/>
            <p:nvPr/>
          </p:nvCxnSpPr>
          <p:spPr bwMode="auto">
            <a:xfrm>
              <a:off x="5556529" y="2022684"/>
              <a:ext cx="5928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6DEB05C6-63CD-E646-86C2-BA61C33A1FD8}"/>
                </a:ext>
              </a:extLst>
            </p:cNvPr>
            <p:cNvCxnSpPr/>
            <p:nvPr/>
          </p:nvCxnSpPr>
          <p:spPr bwMode="auto">
            <a:xfrm>
              <a:off x="5552176" y="2410212"/>
              <a:ext cx="5928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91012A7-9D0E-DB46-AFEF-5B35F94B0BC5}"/>
                </a:ext>
              </a:extLst>
            </p:cNvPr>
            <p:cNvSpPr txBox="1"/>
            <p:nvPr/>
          </p:nvSpPr>
          <p:spPr>
            <a:xfrm rot="16200000">
              <a:off x="4412255" y="1899900"/>
              <a:ext cx="14542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Values stored (per node)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C62B492-7DA4-6E42-9D91-D5BD349A114D}"/>
                </a:ext>
              </a:extLst>
            </p:cNvPr>
            <p:cNvCxnSpPr/>
            <p:nvPr/>
          </p:nvCxnSpPr>
          <p:spPr bwMode="auto">
            <a:xfrm flipV="1">
              <a:off x="5896082" y="2725078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4B61895-06E2-E34F-BEA6-741DB183AD23}"/>
                </a:ext>
              </a:extLst>
            </p:cNvPr>
            <p:cNvCxnSpPr/>
            <p:nvPr/>
          </p:nvCxnSpPr>
          <p:spPr bwMode="auto">
            <a:xfrm flipV="1">
              <a:off x="6211764" y="2720729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C529201-311E-CA49-8737-35DEDFCE5483}"/>
                </a:ext>
              </a:extLst>
            </p:cNvPr>
            <p:cNvCxnSpPr/>
            <p:nvPr/>
          </p:nvCxnSpPr>
          <p:spPr bwMode="auto">
            <a:xfrm flipV="1">
              <a:off x="6540509" y="2716377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6A72D6B2-4C45-D84C-94E2-7DBD7C5FA310}"/>
                </a:ext>
              </a:extLst>
            </p:cNvPr>
            <p:cNvCxnSpPr/>
            <p:nvPr/>
          </p:nvCxnSpPr>
          <p:spPr bwMode="auto">
            <a:xfrm flipV="1">
              <a:off x="6875785" y="2712025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AB0D3FB4-839F-2445-BAF3-1FE093BAEDAC}"/>
                </a:ext>
              </a:extLst>
            </p:cNvPr>
            <p:cNvCxnSpPr/>
            <p:nvPr/>
          </p:nvCxnSpPr>
          <p:spPr bwMode="auto">
            <a:xfrm flipV="1">
              <a:off x="7211065" y="2714206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2C5848E-0A25-994F-B527-E1BBA22BF3C4}"/>
                </a:ext>
              </a:extLst>
            </p:cNvPr>
            <p:cNvCxnSpPr/>
            <p:nvPr/>
          </p:nvCxnSpPr>
          <p:spPr bwMode="auto">
            <a:xfrm flipV="1">
              <a:off x="7539812" y="2716383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7E4A220-A61A-5442-9B13-8C46C0C1FABD}"/>
                </a:ext>
              </a:extLst>
            </p:cNvPr>
            <p:cNvCxnSpPr/>
            <p:nvPr/>
          </p:nvCxnSpPr>
          <p:spPr bwMode="auto">
            <a:xfrm flipV="1">
              <a:off x="7866382" y="2716387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6D3EFFD-7100-B941-8A88-D374803EDEAB}"/>
                </a:ext>
              </a:extLst>
            </p:cNvPr>
            <p:cNvCxnSpPr/>
            <p:nvPr/>
          </p:nvCxnSpPr>
          <p:spPr bwMode="auto">
            <a:xfrm flipV="1">
              <a:off x="8208190" y="2718572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F35AC2-5F2D-3842-B0F4-0DA8B758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29FF4-55A0-6C45-9F88-879BACFEE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303036"/>
            <a:ext cx="8000674" cy="1381300"/>
          </a:xfrm>
        </p:spPr>
        <p:txBody>
          <a:bodyPr/>
          <a:lstStyle/>
          <a:p>
            <a:r>
              <a:rPr lang="en-US"/>
              <a:t>Comparison: Communication+storage, for different #rounds</a:t>
            </a:r>
          </a:p>
          <a:p>
            <a:pPr lvl="1"/>
            <a:r>
              <a:rPr lang="en-US"/>
              <a:t>GBB stores the entire EIG tree, and sends one level in each round</a:t>
            </a:r>
          </a:p>
          <a:p>
            <a:pPr lvl="1"/>
            <a:r>
              <a:rPr lang="en-US"/>
              <a:t>S-GBB stores just one value for each node, sends one vector in each round</a:t>
            </a:r>
          </a:p>
          <a:p>
            <a:r>
              <a:rPr lang="en-US"/>
              <a:t>S-GBB is </a:t>
            </a:r>
            <a:r>
              <a:rPr lang="en-US">
                <a:solidFill>
                  <a:srgbClr val="FF9900"/>
                </a:solidFill>
              </a:rPr>
              <a:t>much cheaper</a:t>
            </a:r>
            <a:r>
              <a:rPr lang="en-US"/>
              <a:t> than GBB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48208-BDE4-CE48-8796-F8BF05990C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058D8-6D03-ED49-96E4-BE1C2AB8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9DC0A4A-326E-2948-B73E-CA1582ECC2F7}"/>
              </a:ext>
            </a:extLst>
          </p:cNvPr>
          <p:cNvGrpSpPr/>
          <p:nvPr/>
        </p:nvGrpSpPr>
        <p:grpSpPr>
          <a:xfrm>
            <a:off x="1479508" y="1955913"/>
            <a:ext cx="3002744" cy="427756"/>
            <a:chOff x="1469348" y="1823833"/>
            <a:chExt cx="3002744" cy="427756"/>
          </a:xfrm>
        </p:grpSpPr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BC65F561-5E3F-9A43-A7FC-53A4D4469919}"/>
                </a:ext>
              </a:extLst>
            </p:cNvPr>
            <p:cNvSpPr/>
            <p:nvPr/>
          </p:nvSpPr>
          <p:spPr bwMode="auto">
            <a:xfrm>
              <a:off x="1530458" y="1871420"/>
              <a:ext cx="2898183" cy="329339"/>
            </a:xfrm>
            <a:custGeom>
              <a:avLst/>
              <a:gdLst>
                <a:gd name="connsiteX0" fmla="*/ 0 w 2898183"/>
                <a:gd name="connsiteY0" fmla="*/ 329339 h 329339"/>
                <a:gd name="connsiteX1" fmla="*/ 360335 w 2898183"/>
                <a:gd name="connsiteY1" fmla="*/ 255722 h 329339"/>
                <a:gd name="connsiteX2" fmla="*/ 743918 w 2898183"/>
                <a:gd name="connsiteY2" fmla="*/ 185980 h 329339"/>
                <a:gd name="connsiteX3" fmla="*/ 1108128 w 2898183"/>
                <a:gd name="connsiteY3" fmla="*/ 154983 h 329339"/>
                <a:gd name="connsiteX4" fmla="*/ 1460715 w 2898183"/>
                <a:gd name="connsiteY4" fmla="*/ 112363 h 329339"/>
                <a:gd name="connsiteX5" fmla="*/ 1817176 w 2898183"/>
                <a:gd name="connsiteY5" fmla="*/ 89116 h 329339"/>
                <a:gd name="connsiteX6" fmla="*/ 2189135 w 2898183"/>
                <a:gd name="connsiteY6" fmla="*/ 50370 h 329339"/>
                <a:gd name="connsiteX7" fmla="*/ 2541722 w 2898183"/>
                <a:gd name="connsiteY7" fmla="*/ 27122 h 329339"/>
                <a:gd name="connsiteX8" fmla="*/ 2898183 w 2898183"/>
                <a:gd name="connsiteY8" fmla="*/ 0 h 329339"/>
                <a:gd name="connsiteX0" fmla="*/ 0 w 2898183"/>
                <a:gd name="connsiteY0" fmla="*/ 329339 h 329339"/>
                <a:gd name="connsiteX1" fmla="*/ 360335 w 2898183"/>
                <a:gd name="connsiteY1" fmla="*/ 255722 h 329339"/>
                <a:gd name="connsiteX2" fmla="*/ 743918 w 2898183"/>
                <a:gd name="connsiteY2" fmla="*/ 185980 h 329339"/>
                <a:gd name="connsiteX3" fmla="*/ 1088756 w 2898183"/>
                <a:gd name="connsiteY3" fmla="*/ 147234 h 329339"/>
                <a:gd name="connsiteX4" fmla="*/ 1460715 w 2898183"/>
                <a:gd name="connsiteY4" fmla="*/ 112363 h 329339"/>
                <a:gd name="connsiteX5" fmla="*/ 1817176 w 2898183"/>
                <a:gd name="connsiteY5" fmla="*/ 89116 h 329339"/>
                <a:gd name="connsiteX6" fmla="*/ 2189135 w 2898183"/>
                <a:gd name="connsiteY6" fmla="*/ 50370 h 329339"/>
                <a:gd name="connsiteX7" fmla="*/ 2541722 w 2898183"/>
                <a:gd name="connsiteY7" fmla="*/ 27122 h 329339"/>
                <a:gd name="connsiteX8" fmla="*/ 2898183 w 2898183"/>
                <a:gd name="connsiteY8" fmla="*/ 0 h 32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8183" h="329339">
                  <a:moveTo>
                    <a:pt x="0" y="329339"/>
                  </a:moveTo>
                  <a:lnTo>
                    <a:pt x="360335" y="255722"/>
                  </a:lnTo>
                  <a:cubicBezTo>
                    <a:pt x="484321" y="231829"/>
                    <a:pt x="622515" y="204061"/>
                    <a:pt x="743918" y="185980"/>
                  </a:cubicBezTo>
                  <a:cubicBezTo>
                    <a:pt x="865322" y="167899"/>
                    <a:pt x="969290" y="159503"/>
                    <a:pt x="1088756" y="147234"/>
                  </a:cubicBezTo>
                  <a:lnTo>
                    <a:pt x="1460715" y="112363"/>
                  </a:lnTo>
                  <a:cubicBezTo>
                    <a:pt x="1582118" y="102677"/>
                    <a:pt x="1695773" y="99448"/>
                    <a:pt x="1817176" y="89116"/>
                  </a:cubicBezTo>
                  <a:cubicBezTo>
                    <a:pt x="1938579" y="78784"/>
                    <a:pt x="2068377" y="60702"/>
                    <a:pt x="2189135" y="50370"/>
                  </a:cubicBezTo>
                  <a:cubicBezTo>
                    <a:pt x="2309893" y="40038"/>
                    <a:pt x="2541722" y="27122"/>
                    <a:pt x="2541722" y="27122"/>
                  </a:cubicBezTo>
                  <a:lnTo>
                    <a:pt x="2898183" y="0"/>
                  </a:lnTo>
                </a:path>
              </a:pathLst>
            </a:custGeom>
            <a:noFill/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AC4614C-D625-8740-B696-0B63CA431DF8}"/>
                </a:ext>
              </a:extLst>
            </p:cNvPr>
            <p:cNvSpPr/>
            <p:nvPr/>
          </p:nvSpPr>
          <p:spPr bwMode="auto">
            <a:xfrm>
              <a:off x="1469348" y="2150689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DD8D314-AEE9-4D4A-98F6-8D772CEC82A0}"/>
                </a:ext>
              </a:extLst>
            </p:cNvPr>
            <p:cNvSpPr/>
            <p:nvPr/>
          </p:nvSpPr>
          <p:spPr bwMode="auto">
            <a:xfrm>
              <a:off x="1837633" y="2075015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F2CFE2-535A-D949-AF39-53A413EC4BE0}"/>
                </a:ext>
              </a:extLst>
            </p:cNvPr>
            <p:cNvSpPr/>
            <p:nvPr/>
          </p:nvSpPr>
          <p:spPr bwMode="auto">
            <a:xfrm>
              <a:off x="2204868" y="2010443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66DA4E-B7E1-2045-B849-347C315868F5}"/>
                </a:ext>
              </a:extLst>
            </p:cNvPr>
            <p:cNvSpPr/>
            <p:nvPr/>
          </p:nvSpPr>
          <p:spPr bwMode="auto">
            <a:xfrm>
              <a:off x="2572103" y="1974115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60032A-28C8-B149-8526-6471EABD9ECF}"/>
                </a:ext>
              </a:extLst>
            </p:cNvPr>
            <p:cNvSpPr/>
            <p:nvPr/>
          </p:nvSpPr>
          <p:spPr bwMode="auto">
            <a:xfrm>
              <a:off x="2939338" y="1932641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6BDD0A0-AE5B-364E-9235-13AD13530475}"/>
                </a:ext>
              </a:extLst>
            </p:cNvPr>
            <p:cNvSpPr/>
            <p:nvPr/>
          </p:nvSpPr>
          <p:spPr bwMode="auto">
            <a:xfrm>
              <a:off x="3292367" y="1907866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6C55B4-1EE1-444C-B7A7-E84CD8583BED}"/>
                </a:ext>
              </a:extLst>
            </p:cNvPr>
            <p:cNvSpPr/>
            <p:nvPr/>
          </p:nvSpPr>
          <p:spPr bwMode="auto">
            <a:xfrm>
              <a:off x="3660652" y="1873215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6E206F-B97A-2840-8483-CFB7714234EB}"/>
                </a:ext>
              </a:extLst>
            </p:cNvPr>
            <p:cNvSpPr/>
            <p:nvPr/>
          </p:nvSpPr>
          <p:spPr bwMode="auto">
            <a:xfrm>
              <a:off x="4017312" y="1853541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B5CB639-A0A2-0847-A183-1879CD3CEAE2}"/>
                </a:ext>
              </a:extLst>
            </p:cNvPr>
            <p:cNvSpPr/>
            <p:nvPr/>
          </p:nvSpPr>
          <p:spPr bwMode="auto">
            <a:xfrm>
              <a:off x="4371192" y="1823833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5C285495-5AD3-5F4E-B083-EC37792BF5B3}"/>
              </a:ext>
            </a:extLst>
          </p:cNvPr>
          <p:cNvGrpSpPr/>
          <p:nvPr/>
        </p:nvGrpSpPr>
        <p:grpSpPr>
          <a:xfrm>
            <a:off x="2571217" y="1288194"/>
            <a:ext cx="1911035" cy="704217"/>
            <a:chOff x="2561057" y="1156114"/>
            <a:chExt cx="1911035" cy="704217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EFB910B7-C07B-874B-BB7E-CA10F79F2444}"/>
                </a:ext>
              </a:extLst>
            </p:cNvPr>
            <p:cNvSpPr/>
            <p:nvPr/>
          </p:nvSpPr>
          <p:spPr bwMode="auto">
            <a:xfrm>
              <a:off x="2611464" y="1204993"/>
              <a:ext cx="1817177" cy="608309"/>
            </a:xfrm>
            <a:custGeom>
              <a:avLst/>
              <a:gdLst>
                <a:gd name="connsiteX0" fmla="*/ 0 w 1817177"/>
                <a:gd name="connsiteY0" fmla="*/ 608309 h 608309"/>
                <a:gd name="connsiteX1" fmla="*/ 364211 w 1817177"/>
                <a:gd name="connsiteY1" fmla="*/ 430078 h 608309"/>
                <a:gd name="connsiteX2" fmla="*/ 732295 w 1817177"/>
                <a:gd name="connsiteY2" fmla="*/ 294468 h 608309"/>
                <a:gd name="connsiteX3" fmla="*/ 1108129 w 1817177"/>
                <a:gd name="connsiteY3" fmla="*/ 170482 h 608309"/>
                <a:gd name="connsiteX4" fmla="*/ 1464590 w 1817177"/>
                <a:gd name="connsiteY4" fmla="*/ 69743 h 608309"/>
                <a:gd name="connsiteX5" fmla="*/ 1817177 w 1817177"/>
                <a:gd name="connsiteY5" fmla="*/ 0 h 608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7177" h="608309">
                  <a:moveTo>
                    <a:pt x="0" y="608309"/>
                  </a:moveTo>
                  <a:cubicBezTo>
                    <a:pt x="121081" y="545347"/>
                    <a:pt x="242162" y="482385"/>
                    <a:pt x="364211" y="430078"/>
                  </a:cubicBezTo>
                  <a:cubicBezTo>
                    <a:pt x="486260" y="377771"/>
                    <a:pt x="608309" y="337734"/>
                    <a:pt x="732295" y="294468"/>
                  </a:cubicBezTo>
                  <a:cubicBezTo>
                    <a:pt x="856281" y="251202"/>
                    <a:pt x="986080" y="207936"/>
                    <a:pt x="1108129" y="170482"/>
                  </a:cubicBezTo>
                  <a:cubicBezTo>
                    <a:pt x="1230178" y="133028"/>
                    <a:pt x="1346416" y="98157"/>
                    <a:pt x="1464590" y="69743"/>
                  </a:cubicBezTo>
                  <a:cubicBezTo>
                    <a:pt x="1582764" y="41329"/>
                    <a:pt x="1699970" y="20664"/>
                    <a:pt x="1817177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40E2FB8-8DD9-A74F-AA4A-1AD06D6429FC}"/>
                </a:ext>
              </a:extLst>
            </p:cNvPr>
            <p:cNvSpPr/>
            <p:nvPr/>
          </p:nvSpPr>
          <p:spPr bwMode="auto">
            <a:xfrm>
              <a:off x="2561057" y="1759431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BDD64E7-BC57-7146-B4CC-0661EF38EA0C}"/>
                </a:ext>
              </a:extLst>
            </p:cNvPr>
            <p:cNvSpPr/>
            <p:nvPr/>
          </p:nvSpPr>
          <p:spPr bwMode="auto">
            <a:xfrm>
              <a:off x="2926079" y="1590210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F2D8636-8D6F-F34E-B251-CC94B0412C65}"/>
                </a:ext>
              </a:extLst>
            </p:cNvPr>
            <p:cNvSpPr/>
            <p:nvPr/>
          </p:nvSpPr>
          <p:spPr bwMode="auto">
            <a:xfrm>
              <a:off x="3292367" y="1456046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477616D-919F-024B-84D5-9C8DAC77A99F}"/>
                </a:ext>
              </a:extLst>
            </p:cNvPr>
            <p:cNvSpPr/>
            <p:nvPr/>
          </p:nvSpPr>
          <p:spPr bwMode="auto">
            <a:xfrm>
              <a:off x="3660652" y="1326124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C284397-F30E-E048-A750-16D56CEEC900}"/>
                </a:ext>
              </a:extLst>
            </p:cNvPr>
            <p:cNvSpPr/>
            <p:nvPr/>
          </p:nvSpPr>
          <p:spPr bwMode="auto">
            <a:xfrm>
              <a:off x="4017312" y="1230131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6695853-EB3C-B84B-A1A3-41285FEE1754}"/>
                </a:ext>
              </a:extLst>
            </p:cNvPr>
            <p:cNvSpPr/>
            <p:nvPr/>
          </p:nvSpPr>
          <p:spPr bwMode="auto">
            <a:xfrm>
              <a:off x="4371192" y="1156114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1A3537F-3919-C149-B025-9DBFC61E2A1C}"/>
              </a:ext>
            </a:extLst>
          </p:cNvPr>
          <p:cNvGrpSpPr/>
          <p:nvPr/>
        </p:nvGrpSpPr>
        <p:grpSpPr>
          <a:xfrm>
            <a:off x="1498228" y="2194892"/>
            <a:ext cx="2980410" cy="394428"/>
            <a:chOff x="-1314380" y="3257875"/>
            <a:chExt cx="2980410" cy="3944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4BCB9EA-9540-CF41-81FD-1173C30E0504}"/>
                </a:ext>
              </a:extLst>
            </p:cNvPr>
            <p:cNvSpPr/>
            <p:nvPr/>
          </p:nvSpPr>
          <p:spPr bwMode="auto">
            <a:xfrm>
              <a:off x="-1314380" y="3551403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76A2A74-B12C-A647-957B-603F13CADE7C}"/>
                </a:ext>
              </a:extLst>
            </p:cNvPr>
            <p:cNvSpPr/>
            <p:nvPr/>
          </p:nvSpPr>
          <p:spPr bwMode="auto">
            <a:xfrm>
              <a:off x="-1271730" y="3308626"/>
              <a:ext cx="2898183" cy="286719"/>
            </a:xfrm>
            <a:custGeom>
              <a:avLst/>
              <a:gdLst>
                <a:gd name="connsiteX0" fmla="*/ 0 w 2898183"/>
                <a:gd name="connsiteY0" fmla="*/ 286719 h 286719"/>
                <a:gd name="connsiteX1" fmla="*/ 356461 w 2898183"/>
                <a:gd name="connsiteY1" fmla="*/ 213102 h 286719"/>
                <a:gd name="connsiteX2" fmla="*/ 728421 w 2898183"/>
                <a:gd name="connsiteY2" fmla="*/ 162732 h 286719"/>
                <a:gd name="connsiteX3" fmla="*/ 1088756 w 2898183"/>
                <a:gd name="connsiteY3" fmla="*/ 127861 h 286719"/>
                <a:gd name="connsiteX4" fmla="*/ 1452966 w 2898183"/>
                <a:gd name="connsiteY4" fmla="*/ 100739 h 286719"/>
                <a:gd name="connsiteX5" fmla="*/ 1813302 w 2898183"/>
                <a:gd name="connsiteY5" fmla="*/ 65868 h 286719"/>
                <a:gd name="connsiteX6" fmla="*/ 2181387 w 2898183"/>
                <a:gd name="connsiteY6" fmla="*/ 30997 h 286719"/>
                <a:gd name="connsiteX7" fmla="*/ 2533973 w 2898183"/>
                <a:gd name="connsiteY7" fmla="*/ 15498 h 286719"/>
                <a:gd name="connsiteX8" fmla="*/ 2898183 w 2898183"/>
                <a:gd name="connsiteY8" fmla="*/ 0 h 28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8183" h="286719">
                  <a:moveTo>
                    <a:pt x="0" y="286719"/>
                  </a:moveTo>
                  <a:cubicBezTo>
                    <a:pt x="117529" y="260242"/>
                    <a:pt x="235058" y="233766"/>
                    <a:pt x="356461" y="213102"/>
                  </a:cubicBezTo>
                  <a:cubicBezTo>
                    <a:pt x="477864" y="192438"/>
                    <a:pt x="606372" y="176939"/>
                    <a:pt x="728421" y="162732"/>
                  </a:cubicBezTo>
                  <a:cubicBezTo>
                    <a:pt x="850470" y="148525"/>
                    <a:pt x="967999" y="138193"/>
                    <a:pt x="1088756" y="127861"/>
                  </a:cubicBezTo>
                  <a:cubicBezTo>
                    <a:pt x="1209514" y="117529"/>
                    <a:pt x="1332208" y="111071"/>
                    <a:pt x="1452966" y="100739"/>
                  </a:cubicBezTo>
                  <a:cubicBezTo>
                    <a:pt x="1573724" y="90407"/>
                    <a:pt x="1813302" y="65868"/>
                    <a:pt x="1813302" y="65868"/>
                  </a:cubicBezTo>
                  <a:cubicBezTo>
                    <a:pt x="1934705" y="54244"/>
                    <a:pt x="2061275" y="39392"/>
                    <a:pt x="2181387" y="30997"/>
                  </a:cubicBezTo>
                  <a:cubicBezTo>
                    <a:pt x="2301499" y="22602"/>
                    <a:pt x="2533973" y="15498"/>
                    <a:pt x="2533973" y="15498"/>
                  </a:cubicBezTo>
                  <a:lnTo>
                    <a:pt x="2898183" y="0"/>
                  </a:ln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E8E3B0E-52EE-7D43-BC26-78DFDCD14101}"/>
                </a:ext>
              </a:extLst>
            </p:cNvPr>
            <p:cNvSpPr/>
            <p:nvPr/>
          </p:nvSpPr>
          <p:spPr bwMode="auto">
            <a:xfrm>
              <a:off x="-964554" y="3476298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E283FA9-BF25-1A42-88D7-83CA3674D0F4}"/>
                </a:ext>
              </a:extLst>
            </p:cNvPr>
            <p:cNvSpPr/>
            <p:nvPr/>
          </p:nvSpPr>
          <p:spPr bwMode="auto">
            <a:xfrm>
              <a:off x="-601194" y="3425848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3959D8B-86D4-AD4C-9D16-A645E4954C66}"/>
                </a:ext>
              </a:extLst>
            </p:cNvPr>
            <p:cNvSpPr/>
            <p:nvPr/>
          </p:nvSpPr>
          <p:spPr bwMode="auto">
            <a:xfrm>
              <a:off x="-237834" y="3389148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8071E2B-B198-4B49-A594-2AF5BD45475A}"/>
                </a:ext>
              </a:extLst>
            </p:cNvPr>
            <p:cNvSpPr/>
            <p:nvPr/>
          </p:nvSpPr>
          <p:spPr bwMode="auto">
            <a:xfrm>
              <a:off x="133276" y="3360047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FC5077E-4DD8-784F-9E95-FE1F0EBB6118}"/>
                </a:ext>
              </a:extLst>
            </p:cNvPr>
            <p:cNvSpPr/>
            <p:nvPr/>
          </p:nvSpPr>
          <p:spPr bwMode="auto">
            <a:xfrm>
              <a:off x="486305" y="3338074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2E6F1C-3D44-4D48-9783-844ED12A74A7}"/>
                </a:ext>
              </a:extLst>
            </p:cNvPr>
            <p:cNvSpPr/>
            <p:nvPr/>
          </p:nvSpPr>
          <p:spPr bwMode="auto">
            <a:xfrm>
              <a:off x="859996" y="3300412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7E037AA-BBF2-764F-85CF-BB27DEE7CEAC}"/>
                </a:ext>
              </a:extLst>
            </p:cNvPr>
            <p:cNvSpPr/>
            <p:nvPr/>
          </p:nvSpPr>
          <p:spPr bwMode="auto">
            <a:xfrm>
              <a:off x="1211250" y="3279874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4605CDCD-2CE8-B24E-B8D1-944EFC4DC900}"/>
                </a:ext>
              </a:extLst>
            </p:cNvPr>
            <p:cNvSpPr/>
            <p:nvPr/>
          </p:nvSpPr>
          <p:spPr bwMode="auto">
            <a:xfrm>
              <a:off x="1565130" y="3257875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2B0EA1D-F10F-4A45-A243-CBBF050989F8}"/>
              </a:ext>
            </a:extLst>
          </p:cNvPr>
          <p:cNvGrpSpPr/>
          <p:nvPr/>
        </p:nvGrpSpPr>
        <p:grpSpPr>
          <a:xfrm>
            <a:off x="6160422" y="1985246"/>
            <a:ext cx="2433887" cy="563465"/>
            <a:chOff x="6160422" y="1985246"/>
            <a:chExt cx="2433887" cy="563465"/>
          </a:xfrm>
        </p:grpSpPr>
        <p:sp>
          <p:nvSpPr>
            <p:cNvPr id="119" name="Freeform 118">
              <a:extLst>
                <a:ext uri="{FF2B5EF4-FFF2-40B4-BE49-F238E27FC236}">
                  <a16:creationId xmlns:a16="http://schemas.microsoft.com/office/drawing/2014/main" id="{7B7F91A2-A1BD-EC43-82AF-894C2C5B7A51}"/>
                </a:ext>
              </a:extLst>
            </p:cNvPr>
            <p:cNvSpPr/>
            <p:nvPr/>
          </p:nvSpPr>
          <p:spPr bwMode="auto">
            <a:xfrm>
              <a:off x="6218165" y="2032490"/>
              <a:ext cx="2324559" cy="457200"/>
            </a:xfrm>
            <a:custGeom>
              <a:avLst/>
              <a:gdLst>
                <a:gd name="connsiteX0" fmla="*/ 0 w 2324559"/>
                <a:gd name="connsiteY0" fmla="*/ 457200 h 457200"/>
                <a:gd name="connsiteX1" fmla="*/ 324997 w 2324559"/>
                <a:gd name="connsiteY1" fmla="*/ 352539 h 457200"/>
                <a:gd name="connsiteX2" fmla="*/ 666520 w 2324559"/>
                <a:gd name="connsiteY2" fmla="*/ 269913 h 457200"/>
                <a:gd name="connsiteX3" fmla="*/ 991518 w 2324559"/>
                <a:gd name="connsiteY3" fmla="*/ 192795 h 457200"/>
                <a:gd name="connsiteX4" fmla="*/ 1349566 w 2324559"/>
                <a:gd name="connsiteY4" fmla="*/ 126694 h 457200"/>
                <a:gd name="connsiteX5" fmla="*/ 1658038 w 2324559"/>
                <a:gd name="connsiteY5" fmla="*/ 82626 h 457200"/>
                <a:gd name="connsiteX6" fmla="*/ 1988544 w 2324559"/>
                <a:gd name="connsiteY6" fmla="*/ 33050 h 457200"/>
                <a:gd name="connsiteX7" fmla="*/ 2324559 w 2324559"/>
                <a:gd name="connsiteY7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559" h="457200">
                  <a:moveTo>
                    <a:pt x="0" y="457200"/>
                  </a:moveTo>
                  <a:cubicBezTo>
                    <a:pt x="106955" y="420476"/>
                    <a:pt x="213910" y="383753"/>
                    <a:pt x="324997" y="352539"/>
                  </a:cubicBezTo>
                  <a:cubicBezTo>
                    <a:pt x="436084" y="321324"/>
                    <a:pt x="666520" y="269913"/>
                    <a:pt x="666520" y="269913"/>
                  </a:cubicBezTo>
                  <a:cubicBezTo>
                    <a:pt x="777607" y="243289"/>
                    <a:pt x="877677" y="216665"/>
                    <a:pt x="991518" y="192795"/>
                  </a:cubicBezTo>
                  <a:cubicBezTo>
                    <a:pt x="1105359" y="168925"/>
                    <a:pt x="1238479" y="145055"/>
                    <a:pt x="1349566" y="126694"/>
                  </a:cubicBezTo>
                  <a:cubicBezTo>
                    <a:pt x="1460653" y="108332"/>
                    <a:pt x="1658038" y="82626"/>
                    <a:pt x="1658038" y="82626"/>
                  </a:cubicBezTo>
                  <a:cubicBezTo>
                    <a:pt x="1764534" y="67019"/>
                    <a:pt x="1877457" y="46821"/>
                    <a:pt x="1988544" y="33050"/>
                  </a:cubicBezTo>
                  <a:cubicBezTo>
                    <a:pt x="2099631" y="19279"/>
                    <a:pt x="2212095" y="9639"/>
                    <a:pt x="2324559" y="0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67367E1B-B490-7A4E-8BE8-E55EED5DE5EA}"/>
                </a:ext>
              </a:extLst>
            </p:cNvPr>
            <p:cNvSpPr/>
            <p:nvPr/>
          </p:nvSpPr>
          <p:spPr bwMode="auto">
            <a:xfrm>
              <a:off x="6160422" y="2447811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CD168F11-B10F-A944-A72F-DA779599653A}"/>
                </a:ext>
              </a:extLst>
            </p:cNvPr>
            <p:cNvSpPr/>
            <p:nvPr/>
          </p:nvSpPr>
          <p:spPr bwMode="auto">
            <a:xfrm>
              <a:off x="6494090" y="2330325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EFC03DE9-AD4B-4344-9F88-2B5D48B45A87}"/>
                </a:ext>
              </a:extLst>
            </p:cNvPr>
            <p:cNvSpPr/>
            <p:nvPr/>
          </p:nvSpPr>
          <p:spPr bwMode="auto">
            <a:xfrm>
              <a:off x="6827758" y="2257147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415E2610-9808-6D41-AB1C-2C1C9BA1035A}"/>
                </a:ext>
              </a:extLst>
            </p:cNvPr>
            <p:cNvSpPr/>
            <p:nvPr/>
          </p:nvSpPr>
          <p:spPr bwMode="auto">
            <a:xfrm>
              <a:off x="7162095" y="2176583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7D8A3720-7ACD-0B41-986B-54E855F4E5BA}"/>
                </a:ext>
              </a:extLst>
            </p:cNvPr>
            <p:cNvSpPr/>
            <p:nvPr/>
          </p:nvSpPr>
          <p:spPr bwMode="auto">
            <a:xfrm>
              <a:off x="7495763" y="2115491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13CDD19-C53F-0B42-B8D6-A812F209D3CD}"/>
                </a:ext>
              </a:extLst>
            </p:cNvPr>
            <p:cNvSpPr/>
            <p:nvPr/>
          </p:nvSpPr>
          <p:spPr bwMode="auto">
            <a:xfrm>
              <a:off x="7821374" y="2066483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F618F9E6-E74B-4740-B6A7-8E06D886783A}"/>
                </a:ext>
              </a:extLst>
            </p:cNvPr>
            <p:cNvSpPr/>
            <p:nvPr/>
          </p:nvSpPr>
          <p:spPr bwMode="auto">
            <a:xfrm>
              <a:off x="8155714" y="2026200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A0DACC4-A14A-EC4C-A913-868789FDB6F1}"/>
                </a:ext>
              </a:extLst>
            </p:cNvPr>
            <p:cNvSpPr/>
            <p:nvPr/>
          </p:nvSpPr>
          <p:spPr bwMode="auto">
            <a:xfrm>
              <a:off x="8493409" y="1985246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F8C1147-4B7E-B443-820C-2C9AEC1F8CA1}"/>
              </a:ext>
            </a:extLst>
          </p:cNvPr>
          <p:cNvGrpSpPr/>
          <p:nvPr/>
        </p:nvGrpSpPr>
        <p:grpSpPr>
          <a:xfrm>
            <a:off x="6827084" y="1340065"/>
            <a:ext cx="1770584" cy="779647"/>
            <a:chOff x="6827084" y="1340065"/>
            <a:chExt cx="1770584" cy="779647"/>
          </a:xfrm>
        </p:grpSpPr>
        <p:sp>
          <p:nvSpPr>
            <p:cNvPr id="120" name="Freeform 119">
              <a:extLst>
                <a:ext uri="{FF2B5EF4-FFF2-40B4-BE49-F238E27FC236}">
                  <a16:creationId xmlns:a16="http://schemas.microsoft.com/office/drawing/2014/main" id="{51D64EEB-C77E-1841-95D7-5D5A8E11ECAC}"/>
                </a:ext>
              </a:extLst>
            </p:cNvPr>
            <p:cNvSpPr/>
            <p:nvPr/>
          </p:nvSpPr>
          <p:spPr bwMode="auto">
            <a:xfrm>
              <a:off x="6879177" y="1388003"/>
              <a:ext cx="1674564" cy="677537"/>
            </a:xfrm>
            <a:custGeom>
              <a:avLst/>
              <a:gdLst>
                <a:gd name="connsiteX0" fmla="*/ 0 w 1674564"/>
                <a:gd name="connsiteY0" fmla="*/ 677537 h 677537"/>
                <a:gd name="connsiteX1" fmla="*/ 336014 w 1674564"/>
                <a:gd name="connsiteY1" fmla="*/ 484742 h 677537"/>
                <a:gd name="connsiteX2" fmla="*/ 661012 w 1674564"/>
                <a:gd name="connsiteY2" fmla="*/ 319489 h 677537"/>
                <a:gd name="connsiteX3" fmla="*/ 997026 w 1674564"/>
                <a:gd name="connsiteY3" fmla="*/ 187287 h 677537"/>
                <a:gd name="connsiteX4" fmla="*/ 1338549 w 1674564"/>
                <a:gd name="connsiteY4" fmla="*/ 88135 h 677537"/>
                <a:gd name="connsiteX5" fmla="*/ 1674564 w 1674564"/>
                <a:gd name="connsiteY5" fmla="*/ 0 h 67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4564" h="677537">
                  <a:moveTo>
                    <a:pt x="0" y="677537"/>
                  </a:moveTo>
                  <a:cubicBezTo>
                    <a:pt x="112923" y="610977"/>
                    <a:pt x="225846" y="544417"/>
                    <a:pt x="336014" y="484742"/>
                  </a:cubicBezTo>
                  <a:cubicBezTo>
                    <a:pt x="446182" y="425067"/>
                    <a:pt x="550843" y="369065"/>
                    <a:pt x="661012" y="319489"/>
                  </a:cubicBezTo>
                  <a:cubicBezTo>
                    <a:pt x="771181" y="269913"/>
                    <a:pt x="884103" y="225846"/>
                    <a:pt x="997026" y="187287"/>
                  </a:cubicBezTo>
                  <a:cubicBezTo>
                    <a:pt x="1109949" y="148728"/>
                    <a:pt x="1225626" y="119349"/>
                    <a:pt x="1338549" y="88135"/>
                  </a:cubicBezTo>
                  <a:cubicBezTo>
                    <a:pt x="1451472" y="56921"/>
                    <a:pt x="1563018" y="28460"/>
                    <a:pt x="1674564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B2F5B9EB-FABF-764C-994D-A15EBF9FDEEA}"/>
                </a:ext>
              </a:extLst>
            </p:cNvPr>
            <p:cNvSpPr/>
            <p:nvPr/>
          </p:nvSpPr>
          <p:spPr bwMode="auto">
            <a:xfrm>
              <a:off x="8496768" y="1340065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EDB767C5-9D49-1441-BD37-844AC4A247FD}"/>
                </a:ext>
              </a:extLst>
            </p:cNvPr>
            <p:cNvSpPr/>
            <p:nvPr/>
          </p:nvSpPr>
          <p:spPr bwMode="auto">
            <a:xfrm>
              <a:off x="8158400" y="1428683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A01E4AC-5285-F242-9371-2D605B1E792C}"/>
                </a:ext>
              </a:extLst>
            </p:cNvPr>
            <p:cNvSpPr/>
            <p:nvPr/>
          </p:nvSpPr>
          <p:spPr bwMode="auto">
            <a:xfrm>
              <a:off x="7827416" y="1532744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98AEB5DF-AFEA-EF4E-8727-CD9CE5FC2CB7}"/>
                </a:ext>
              </a:extLst>
            </p:cNvPr>
            <p:cNvSpPr/>
            <p:nvPr/>
          </p:nvSpPr>
          <p:spPr bwMode="auto">
            <a:xfrm>
              <a:off x="7488373" y="1660974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AFCE80EA-B1FC-A54D-973B-C99A55644985}"/>
                </a:ext>
              </a:extLst>
            </p:cNvPr>
            <p:cNvSpPr/>
            <p:nvPr/>
          </p:nvSpPr>
          <p:spPr bwMode="auto">
            <a:xfrm>
              <a:off x="7162093" y="1826130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AEC45AEA-7772-F743-9824-09414544C9CC}"/>
                </a:ext>
              </a:extLst>
            </p:cNvPr>
            <p:cNvSpPr/>
            <p:nvPr/>
          </p:nvSpPr>
          <p:spPr bwMode="auto">
            <a:xfrm>
              <a:off x="6827084" y="2018812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A28C38B-4D6E-874C-A863-4A27ECC8CC9B}"/>
              </a:ext>
            </a:extLst>
          </p:cNvPr>
          <p:cNvGrpSpPr/>
          <p:nvPr/>
        </p:nvGrpSpPr>
        <p:grpSpPr>
          <a:xfrm>
            <a:off x="1857085" y="2197871"/>
            <a:ext cx="2621553" cy="383404"/>
            <a:chOff x="1846925" y="2072320"/>
            <a:chExt cx="2621553" cy="383404"/>
          </a:xfrm>
        </p:grpSpPr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00824217-EC85-FB41-A6DD-3D10AF2AF2AF}"/>
                </a:ext>
              </a:extLst>
            </p:cNvPr>
            <p:cNvSpPr/>
            <p:nvPr/>
          </p:nvSpPr>
          <p:spPr bwMode="auto">
            <a:xfrm>
              <a:off x="1898542" y="2119393"/>
              <a:ext cx="2537848" cy="290593"/>
            </a:xfrm>
            <a:custGeom>
              <a:avLst/>
              <a:gdLst>
                <a:gd name="connsiteX0" fmla="*/ 0 w 2537848"/>
                <a:gd name="connsiteY0" fmla="*/ 290593 h 290593"/>
                <a:gd name="connsiteX1" fmla="*/ 371960 w 2537848"/>
                <a:gd name="connsiteY1" fmla="*/ 220851 h 290593"/>
                <a:gd name="connsiteX2" fmla="*/ 736170 w 2537848"/>
                <a:gd name="connsiteY2" fmla="*/ 166607 h 290593"/>
                <a:gd name="connsiteX3" fmla="*/ 1104255 w 2537848"/>
                <a:gd name="connsiteY3" fmla="*/ 127861 h 290593"/>
                <a:gd name="connsiteX4" fmla="*/ 1456841 w 2537848"/>
                <a:gd name="connsiteY4" fmla="*/ 89115 h 290593"/>
                <a:gd name="connsiteX5" fmla="*/ 1817177 w 2537848"/>
                <a:gd name="connsiteY5" fmla="*/ 54244 h 290593"/>
                <a:gd name="connsiteX6" fmla="*/ 2177512 w 2537848"/>
                <a:gd name="connsiteY6" fmla="*/ 15499 h 290593"/>
                <a:gd name="connsiteX7" fmla="*/ 2537848 w 2537848"/>
                <a:gd name="connsiteY7" fmla="*/ 0 h 29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7848" h="290593">
                  <a:moveTo>
                    <a:pt x="0" y="290593"/>
                  </a:moveTo>
                  <a:lnTo>
                    <a:pt x="371960" y="220851"/>
                  </a:lnTo>
                  <a:cubicBezTo>
                    <a:pt x="494655" y="200187"/>
                    <a:pt x="614121" y="182105"/>
                    <a:pt x="736170" y="166607"/>
                  </a:cubicBezTo>
                  <a:cubicBezTo>
                    <a:pt x="858219" y="151109"/>
                    <a:pt x="1104255" y="127861"/>
                    <a:pt x="1104255" y="127861"/>
                  </a:cubicBezTo>
                  <a:lnTo>
                    <a:pt x="1456841" y="89115"/>
                  </a:lnTo>
                  <a:lnTo>
                    <a:pt x="1817177" y="54244"/>
                  </a:lnTo>
                  <a:cubicBezTo>
                    <a:pt x="1937289" y="41975"/>
                    <a:pt x="2057400" y="24540"/>
                    <a:pt x="2177512" y="15499"/>
                  </a:cubicBezTo>
                  <a:cubicBezTo>
                    <a:pt x="2297624" y="6458"/>
                    <a:pt x="2417736" y="3229"/>
                    <a:pt x="2537848" y="0"/>
                  </a:cubicBez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DE5ACB-DC38-7A43-A95C-76BEDEFD8C55}"/>
                </a:ext>
              </a:extLst>
            </p:cNvPr>
            <p:cNvSpPr/>
            <p:nvPr/>
          </p:nvSpPr>
          <p:spPr bwMode="auto">
            <a:xfrm>
              <a:off x="1846925" y="2354824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6056E3A-1EC9-3140-A67B-BFDBA69AA83C}"/>
                </a:ext>
              </a:extLst>
            </p:cNvPr>
            <p:cNvSpPr/>
            <p:nvPr/>
          </p:nvSpPr>
          <p:spPr bwMode="auto">
            <a:xfrm>
              <a:off x="2209793" y="2293066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9A474CB-3647-F647-9A36-971FDEDF1B3A}"/>
                </a:ext>
              </a:extLst>
            </p:cNvPr>
            <p:cNvSpPr/>
            <p:nvPr/>
          </p:nvSpPr>
          <p:spPr bwMode="auto">
            <a:xfrm>
              <a:off x="2571060" y="2236350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ABF019A-EA06-EB44-81C8-605E525DA94B}"/>
                </a:ext>
              </a:extLst>
            </p:cNvPr>
            <p:cNvSpPr/>
            <p:nvPr/>
          </p:nvSpPr>
          <p:spPr bwMode="auto">
            <a:xfrm>
              <a:off x="2936562" y="2202765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9F2554E-9DA4-234C-83D7-7CB30D24D0D7}"/>
                </a:ext>
              </a:extLst>
            </p:cNvPr>
            <p:cNvSpPr/>
            <p:nvPr/>
          </p:nvSpPr>
          <p:spPr bwMode="auto">
            <a:xfrm>
              <a:off x="3290441" y="2161434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28925A8-B358-CA48-B88A-A8CD16686CF4}"/>
                </a:ext>
              </a:extLst>
            </p:cNvPr>
            <p:cNvSpPr/>
            <p:nvPr/>
          </p:nvSpPr>
          <p:spPr bwMode="auto">
            <a:xfrm>
              <a:off x="3659820" y="2123982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241B9B27-64D1-3942-9FFA-5176E40893E4}"/>
                </a:ext>
              </a:extLst>
            </p:cNvPr>
            <p:cNvSpPr/>
            <p:nvPr/>
          </p:nvSpPr>
          <p:spPr bwMode="auto">
            <a:xfrm>
              <a:off x="4017575" y="2090401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937A9E3-F392-2941-A96A-45E189C1C959}"/>
                </a:ext>
              </a:extLst>
            </p:cNvPr>
            <p:cNvSpPr/>
            <p:nvPr/>
          </p:nvSpPr>
          <p:spPr bwMode="auto">
            <a:xfrm>
              <a:off x="4367578" y="2072320"/>
              <a:ext cx="100900" cy="100900"/>
            </a:xfrm>
            <a:prstGeom prst="ellipse">
              <a:avLst/>
            </a:prstGeom>
            <a:solidFill>
              <a:srgbClr val="FFC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0825C30-4138-AC43-9101-F44EB2F7BB3D}"/>
              </a:ext>
            </a:extLst>
          </p:cNvPr>
          <p:cNvGrpSpPr/>
          <p:nvPr/>
        </p:nvGrpSpPr>
        <p:grpSpPr>
          <a:xfrm>
            <a:off x="5499930" y="2348452"/>
            <a:ext cx="3095060" cy="482010"/>
            <a:chOff x="5499930" y="2348452"/>
            <a:chExt cx="3095060" cy="482010"/>
          </a:xfrm>
        </p:grpSpPr>
        <p:sp>
          <p:nvSpPr>
            <p:cNvPr id="118" name="Freeform 117">
              <a:extLst>
                <a:ext uri="{FF2B5EF4-FFF2-40B4-BE49-F238E27FC236}">
                  <a16:creationId xmlns:a16="http://schemas.microsoft.com/office/drawing/2014/main" id="{B629AB8A-284B-4D4C-942F-CEFD62FA907F}"/>
                </a:ext>
              </a:extLst>
            </p:cNvPr>
            <p:cNvSpPr/>
            <p:nvPr/>
          </p:nvSpPr>
          <p:spPr bwMode="auto">
            <a:xfrm>
              <a:off x="5551644" y="2401555"/>
              <a:ext cx="2991080" cy="369065"/>
            </a:xfrm>
            <a:custGeom>
              <a:avLst/>
              <a:gdLst>
                <a:gd name="connsiteX0" fmla="*/ 0 w 2991080"/>
                <a:gd name="connsiteY0" fmla="*/ 369065 h 369065"/>
                <a:gd name="connsiteX1" fmla="*/ 330506 w 2991080"/>
                <a:gd name="connsiteY1" fmla="*/ 258896 h 369065"/>
                <a:gd name="connsiteX2" fmla="*/ 661012 w 2991080"/>
                <a:gd name="connsiteY2" fmla="*/ 203812 h 369065"/>
                <a:gd name="connsiteX3" fmla="*/ 991518 w 2991080"/>
                <a:gd name="connsiteY3" fmla="*/ 143219 h 369065"/>
                <a:gd name="connsiteX4" fmla="*/ 1338550 w 2991080"/>
                <a:gd name="connsiteY4" fmla="*/ 110168 h 369065"/>
                <a:gd name="connsiteX5" fmla="*/ 1663547 w 2991080"/>
                <a:gd name="connsiteY5" fmla="*/ 82626 h 369065"/>
                <a:gd name="connsiteX6" fmla="*/ 2005070 w 2991080"/>
                <a:gd name="connsiteY6" fmla="*/ 49576 h 369065"/>
                <a:gd name="connsiteX7" fmla="*/ 2324559 w 2991080"/>
                <a:gd name="connsiteY7" fmla="*/ 27542 h 369065"/>
                <a:gd name="connsiteX8" fmla="*/ 2655065 w 2991080"/>
                <a:gd name="connsiteY8" fmla="*/ 11017 h 369065"/>
                <a:gd name="connsiteX9" fmla="*/ 2991080 w 2991080"/>
                <a:gd name="connsiteY9" fmla="*/ 0 h 36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91080" h="369065">
                  <a:moveTo>
                    <a:pt x="0" y="369065"/>
                  </a:moveTo>
                  <a:cubicBezTo>
                    <a:pt x="110168" y="327751"/>
                    <a:pt x="220337" y="286438"/>
                    <a:pt x="330506" y="258896"/>
                  </a:cubicBezTo>
                  <a:cubicBezTo>
                    <a:pt x="440675" y="231354"/>
                    <a:pt x="661012" y="203812"/>
                    <a:pt x="661012" y="203812"/>
                  </a:cubicBezTo>
                  <a:cubicBezTo>
                    <a:pt x="771181" y="184532"/>
                    <a:pt x="878595" y="158826"/>
                    <a:pt x="991518" y="143219"/>
                  </a:cubicBezTo>
                  <a:cubicBezTo>
                    <a:pt x="1104441" y="127612"/>
                    <a:pt x="1338550" y="110168"/>
                    <a:pt x="1338550" y="110168"/>
                  </a:cubicBezTo>
                  <a:lnTo>
                    <a:pt x="1663547" y="82626"/>
                  </a:lnTo>
                  <a:lnTo>
                    <a:pt x="2005070" y="49576"/>
                  </a:lnTo>
                  <a:cubicBezTo>
                    <a:pt x="2115239" y="40395"/>
                    <a:pt x="2324559" y="27542"/>
                    <a:pt x="2324559" y="27542"/>
                  </a:cubicBezTo>
                  <a:lnTo>
                    <a:pt x="2655065" y="11017"/>
                  </a:lnTo>
                  <a:lnTo>
                    <a:pt x="2991080" y="0"/>
                  </a:ln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A54A208-2AE6-EF43-BF90-22DA3B407CBD}"/>
                </a:ext>
              </a:extLst>
            </p:cNvPr>
            <p:cNvSpPr/>
            <p:nvPr/>
          </p:nvSpPr>
          <p:spPr bwMode="auto">
            <a:xfrm>
              <a:off x="5499930" y="2729562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B1D53E2-EECE-6840-9A02-3F297FCF3B9E}"/>
                </a:ext>
              </a:extLst>
            </p:cNvPr>
            <p:cNvSpPr/>
            <p:nvPr/>
          </p:nvSpPr>
          <p:spPr bwMode="auto">
            <a:xfrm>
              <a:off x="5831453" y="2606249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F9DC7CA-F0C7-4044-B6E1-1CA23812DC73}"/>
                </a:ext>
              </a:extLst>
            </p:cNvPr>
            <p:cNvSpPr/>
            <p:nvPr/>
          </p:nvSpPr>
          <p:spPr bwMode="auto">
            <a:xfrm>
              <a:off x="6161093" y="2549185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E1283B-A162-064C-A403-25342454B499}"/>
                </a:ext>
              </a:extLst>
            </p:cNvPr>
            <p:cNvSpPr/>
            <p:nvPr/>
          </p:nvSpPr>
          <p:spPr bwMode="auto">
            <a:xfrm>
              <a:off x="6490733" y="2496148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C7A1C6D3-1DB9-2745-9526-7FD345B0327E}"/>
                </a:ext>
              </a:extLst>
            </p:cNvPr>
            <p:cNvSpPr/>
            <p:nvPr/>
          </p:nvSpPr>
          <p:spPr bwMode="auto">
            <a:xfrm>
              <a:off x="6828430" y="2463253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F883505-A52D-3540-8461-DAD466EEDED0}"/>
                </a:ext>
              </a:extLst>
            </p:cNvPr>
            <p:cNvSpPr/>
            <p:nvPr/>
          </p:nvSpPr>
          <p:spPr bwMode="auto">
            <a:xfrm>
              <a:off x="7162768" y="2426999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CE337C10-2C3B-E44C-8C97-730A06335D8E}"/>
                </a:ext>
              </a:extLst>
            </p:cNvPr>
            <p:cNvSpPr/>
            <p:nvPr/>
          </p:nvSpPr>
          <p:spPr bwMode="auto">
            <a:xfrm>
              <a:off x="7496436" y="2402160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11034AE-5872-9148-A79D-80F6A24A0DD5}"/>
                </a:ext>
              </a:extLst>
            </p:cNvPr>
            <p:cNvSpPr/>
            <p:nvPr/>
          </p:nvSpPr>
          <p:spPr bwMode="auto">
            <a:xfrm>
              <a:off x="7826754" y="2382019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44FC199-3902-CD4F-85C1-116BCFF6C890}"/>
                </a:ext>
              </a:extLst>
            </p:cNvPr>
            <p:cNvSpPr/>
            <p:nvPr/>
          </p:nvSpPr>
          <p:spPr bwMode="auto">
            <a:xfrm>
              <a:off x="8156395" y="2361208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F3AF35A-95AF-AA4E-9F89-0B4849830B53}"/>
                </a:ext>
              </a:extLst>
            </p:cNvPr>
            <p:cNvSpPr/>
            <p:nvPr/>
          </p:nvSpPr>
          <p:spPr bwMode="auto">
            <a:xfrm>
              <a:off x="8494090" y="2348452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0EF3AB5-DE10-A94F-B134-E5B741C5EBEA}"/>
              </a:ext>
            </a:extLst>
          </p:cNvPr>
          <p:cNvGrpSpPr/>
          <p:nvPr/>
        </p:nvGrpSpPr>
        <p:grpSpPr>
          <a:xfrm>
            <a:off x="905850" y="1065635"/>
            <a:ext cx="3686465" cy="2104750"/>
            <a:chOff x="905850" y="1065635"/>
            <a:chExt cx="3686465" cy="21047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1BFDC6C-F045-3643-8ED0-40F25609E836}"/>
                </a:ext>
              </a:extLst>
            </p:cNvPr>
            <p:cNvSpPr/>
            <p:nvPr/>
          </p:nvSpPr>
          <p:spPr bwMode="auto">
            <a:xfrm>
              <a:off x="1542568" y="1204135"/>
              <a:ext cx="2888243" cy="157655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C02950A-F47C-5B49-B212-3345ABBB4B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48722" y="2258668"/>
              <a:ext cx="5928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17F43C-6D88-9C4B-BCB5-05833213547E}"/>
                </a:ext>
              </a:extLst>
            </p:cNvPr>
            <p:cNvSpPr txBox="1"/>
            <p:nvPr/>
          </p:nvSpPr>
          <p:spPr>
            <a:xfrm>
              <a:off x="1160308" y="1065635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FCC48F-8D5D-E845-B6B1-6688B5FAA609}"/>
                </a:ext>
              </a:extLst>
            </p:cNvPr>
            <p:cNvSpPr txBox="1"/>
            <p:nvPr/>
          </p:nvSpPr>
          <p:spPr>
            <a:xfrm>
              <a:off x="1173974" y="1583791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1774A1-56B3-FB45-9716-ED44F40F0414}"/>
                </a:ext>
              </a:extLst>
            </p:cNvPr>
            <p:cNvSpPr txBox="1"/>
            <p:nvPr/>
          </p:nvSpPr>
          <p:spPr>
            <a:xfrm>
              <a:off x="1173974" y="2119046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10</a:t>
              </a:r>
              <a:r>
                <a:rPr lang="en-US" sz="1200" baseline="30000"/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7DD990C-57DE-F24F-BD2A-9F8721AA23F3}"/>
                </a:ext>
              </a:extLst>
            </p:cNvPr>
            <p:cNvSpPr txBox="1"/>
            <p:nvPr/>
          </p:nvSpPr>
          <p:spPr>
            <a:xfrm rot="16200000">
              <a:off x="327326" y="1785420"/>
              <a:ext cx="15263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Total values sent</a:t>
              </a:r>
              <a:br>
                <a:rPr lang="en-US" sz="900"/>
              </a:br>
              <a:r>
                <a:rPr lang="en-US" sz="900"/>
                <a:t>(per node per destination)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ED82328-C397-5F4D-812B-19A34E866484}"/>
                </a:ext>
              </a:extLst>
            </p:cNvPr>
            <p:cNvSpPr txBox="1"/>
            <p:nvPr/>
          </p:nvSpPr>
          <p:spPr>
            <a:xfrm>
              <a:off x="2363024" y="2939553"/>
              <a:ext cx="12682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Number of nodes (N)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7BF0302-A89F-FC42-9CE2-AAD5F5101382}"/>
                </a:ext>
              </a:extLst>
            </p:cNvPr>
            <p:cNvSpPr txBox="1"/>
            <p:nvPr/>
          </p:nvSpPr>
          <p:spPr>
            <a:xfrm>
              <a:off x="1418976" y="2778548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26F582A-0284-CD44-9F8E-927E522537C3}"/>
                </a:ext>
              </a:extLst>
            </p:cNvPr>
            <p:cNvSpPr txBox="1"/>
            <p:nvPr/>
          </p:nvSpPr>
          <p:spPr>
            <a:xfrm>
              <a:off x="1783967" y="277229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11C8812-223E-0D48-A1B0-7C6A14850D8C}"/>
                </a:ext>
              </a:extLst>
            </p:cNvPr>
            <p:cNvSpPr txBox="1"/>
            <p:nvPr/>
          </p:nvSpPr>
          <p:spPr>
            <a:xfrm>
              <a:off x="2141886" y="2778464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566A5E-3393-B845-9847-8E99E96A7DEB}"/>
                </a:ext>
              </a:extLst>
            </p:cNvPr>
            <p:cNvSpPr txBox="1"/>
            <p:nvPr/>
          </p:nvSpPr>
          <p:spPr>
            <a:xfrm>
              <a:off x="2505246" y="2776075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282D84-2A5C-1447-9DD2-E1F58EA89A2A}"/>
                </a:ext>
              </a:extLst>
            </p:cNvPr>
            <p:cNvSpPr txBox="1"/>
            <p:nvPr/>
          </p:nvSpPr>
          <p:spPr>
            <a:xfrm>
              <a:off x="2873580" y="277229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D606322-4AF5-244D-B237-4A85B534E930}"/>
                </a:ext>
              </a:extLst>
            </p:cNvPr>
            <p:cNvSpPr txBox="1"/>
            <p:nvPr/>
          </p:nvSpPr>
          <p:spPr>
            <a:xfrm>
              <a:off x="3231499" y="2772299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D8451DE-3613-AE4D-80CC-5233BE8B81A8}"/>
                </a:ext>
              </a:extLst>
            </p:cNvPr>
            <p:cNvSpPr txBox="1"/>
            <p:nvPr/>
          </p:nvSpPr>
          <p:spPr>
            <a:xfrm>
              <a:off x="3589418" y="2774191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8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3AFB38-E1E9-F34F-B764-694ACCE2E417}"/>
                </a:ext>
              </a:extLst>
            </p:cNvPr>
            <p:cNvSpPr txBox="1"/>
            <p:nvPr/>
          </p:nvSpPr>
          <p:spPr>
            <a:xfrm>
              <a:off x="3954330" y="2778066"/>
              <a:ext cx="2471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CFE22BD-70E1-1F47-A89B-530F94A1335C}"/>
                </a:ext>
              </a:extLst>
            </p:cNvPr>
            <p:cNvSpPr txBox="1"/>
            <p:nvPr/>
          </p:nvSpPr>
          <p:spPr>
            <a:xfrm>
              <a:off x="4282614" y="2779377"/>
              <a:ext cx="30970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/>
                <a:t>10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7E45FDD-04D8-7847-990C-06DE8A65F4C1}"/>
                </a:ext>
              </a:extLst>
            </p:cNvPr>
            <p:cNvCxnSpPr/>
            <p:nvPr/>
          </p:nvCxnSpPr>
          <p:spPr bwMode="auto">
            <a:xfrm>
              <a:off x="1548417" y="1724415"/>
              <a:ext cx="59281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9F4B2F9-25B7-DB42-A5F8-134157357B12}"/>
                </a:ext>
              </a:extLst>
            </p:cNvPr>
            <p:cNvSpPr txBox="1"/>
            <p:nvPr/>
          </p:nvSpPr>
          <p:spPr>
            <a:xfrm>
              <a:off x="1907868" y="1213427"/>
              <a:ext cx="9220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/>
                <a:t>GBB (R=4)</a:t>
              </a:r>
              <a:br>
                <a:rPr lang="en-US" sz="1000"/>
              </a:br>
              <a:r>
                <a:rPr lang="en-US" sz="1000"/>
                <a:t>GBB (R=2)</a:t>
              </a:r>
              <a:br>
                <a:rPr lang="en-US" sz="1000"/>
              </a:br>
              <a:r>
                <a:rPr lang="en-US" sz="1000"/>
                <a:t>S-GBB (R=4)</a:t>
              </a:r>
              <a:br>
                <a:rPr lang="en-US" sz="1000"/>
              </a:br>
              <a:r>
                <a:rPr lang="en-US" sz="1000"/>
                <a:t>S-GBB (R=2)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D07E5023-0889-234F-B7C6-4B4E978E52F3}"/>
                </a:ext>
              </a:extLst>
            </p:cNvPr>
            <p:cNvCxnSpPr/>
            <p:nvPr/>
          </p:nvCxnSpPr>
          <p:spPr bwMode="auto">
            <a:xfrm>
              <a:off x="1674734" y="1336846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A3EF1D74-207C-9749-9C0B-4ED6C085B85B}"/>
                </a:ext>
              </a:extLst>
            </p:cNvPr>
            <p:cNvCxnSpPr/>
            <p:nvPr/>
          </p:nvCxnSpPr>
          <p:spPr bwMode="auto">
            <a:xfrm>
              <a:off x="1670380" y="1482713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7587FB61-7A34-1C4E-ABDC-CEACAFA8A799}"/>
                </a:ext>
              </a:extLst>
            </p:cNvPr>
            <p:cNvCxnSpPr/>
            <p:nvPr/>
          </p:nvCxnSpPr>
          <p:spPr bwMode="auto">
            <a:xfrm>
              <a:off x="1672557" y="1641644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BF6667A8-3FE1-3A45-B4DE-06C38163FC73}"/>
                </a:ext>
              </a:extLst>
            </p:cNvPr>
            <p:cNvCxnSpPr/>
            <p:nvPr/>
          </p:nvCxnSpPr>
          <p:spPr bwMode="auto">
            <a:xfrm>
              <a:off x="1666030" y="1791863"/>
              <a:ext cx="24691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E45846B-6D62-3746-A7E7-D77B3FE9B1F1}"/>
                </a:ext>
              </a:extLst>
            </p:cNvPr>
            <p:cNvCxnSpPr/>
            <p:nvPr/>
          </p:nvCxnSpPr>
          <p:spPr bwMode="auto">
            <a:xfrm flipV="1">
              <a:off x="1905397" y="2711996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B52E398-772F-FC48-B229-59CF8D9AEF43}"/>
                </a:ext>
              </a:extLst>
            </p:cNvPr>
            <p:cNvCxnSpPr/>
            <p:nvPr/>
          </p:nvCxnSpPr>
          <p:spPr bwMode="auto">
            <a:xfrm flipV="1">
              <a:off x="2266800" y="2707645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5F82F4C2-3C31-8949-9444-42FAF754CE35}"/>
                </a:ext>
              </a:extLst>
            </p:cNvPr>
            <p:cNvCxnSpPr/>
            <p:nvPr/>
          </p:nvCxnSpPr>
          <p:spPr bwMode="auto">
            <a:xfrm flipV="1">
              <a:off x="2628204" y="2703295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7B87103C-E0BB-8740-8736-BBC21B2C98F7}"/>
                </a:ext>
              </a:extLst>
            </p:cNvPr>
            <p:cNvCxnSpPr/>
            <p:nvPr/>
          </p:nvCxnSpPr>
          <p:spPr bwMode="auto">
            <a:xfrm flipV="1">
              <a:off x="2996136" y="2705473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3440656-DDD8-054A-93B3-97FD0CD901D7}"/>
                </a:ext>
              </a:extLst>
            </p:cNvPr>
            <p:cNvCxnSpPr/>
            <p:nvPr/>
          </p:nvCxnSpPr>
          <p:spPr bwMode="auto">
            <a:xfrm flipV="1">
              <a:off x="3351006" y="2707652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D5234D8-3FBB-6142-90DF-6EC14D8DBC1A}"/>
                </a:ext>
              </a:extLst>
            </p:cNvPr>
            <p:cNvCxnSpPr/>
            <p:nvPr/>
          </p:nvCxnSpPr>
          <p:spPr bwMode="auto">
            <a:xfrm flipV="1">
              <a:off x="3712412" y="2709835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BD04549-27C8-E245-A94E-25F3A8317172}"/>
                </a:ext>
              </a:extLst>
            </p:cNvPr>
            <p:cNvCxnSpPr/>
            <p:nvPr/>
          </p:nvCxnSpPr>
          <p:spPr bwMode="auto">
            <a:xfrm flipV="1">
              <a:off x="4067287" y="2705486"/>
              <a:ext cx="0" cy="7837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FE57ED4-3C48-2B4E-810A-0F54DBB3045C}"/>
              </a:ext>
            </a:extLst>
          </p:cNvPr>
          <p:cNvGrpSpPr/>
          <p:nvPr/>
        </p:nvGrpSpPr>
        <p:grpSpPr>
          <a:xfrm>
            <a:off x="7766944" y="1468248"/>
            <a:ext cx="232291" cy="1081378"/>
            <a:chOff x="7766944" y="1468248"/>
            <a:chExt cx="232291" cy="108137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2F9D5DC-11AB-304C-A763-BC61C7298CCF}"/>
                </a:ext>
              </a:extLst>
            </p:cNvPr>
            <p:cNvSpPr/>
            <p:nvPr/>
          </p:nvSpPr>
          <p:spPr bwMode="auto">
            <a:xfrm>
              <a:off x="7766944" y="1468248"/>
              <a:ext cx="232291" cy="23229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3FF0943E-AFC6-2A4B-B5E5-4A3B256E91B3}"/>
                </a:ext>
              </a:extLst>
            </p:cNvPr>
            <p:cNvSpPr/>
            <p:nvPr/>
          </p:nvSpPr>
          <p:spPr bwMode="auto">
            <a:xfrm>
              <a:off x="7766944" y="2317335"/>
              <a:ext cx="232291" cy="232291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66089E4-4F88-504C-9D24-822C2063E2B9}"/>
              </a:ext>
            </a:extLst>
          </p:cNvPr>
          <p:cNvGrpSpPr/>
          <p:nvPr/>
        </p:nvGrpSpPr>
        <p:grpSpPr>
          <a:xfrm>
            <a:off x="7140865" y="1192951"/>
            <a:ext cx="1113607" cy="1598273"/>
            <a:chOff x="7140865" y="1192951"/>
            <a:chExt cx="1113607" cy="1598273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D0AA5D6-9144-1F47-AC97-DF554C3C5E2A}"/>
                </a:ext>
              </a:extLst>
            </p:cNvPr>
            <p:cNvSpPr txBox="1"/>
            <p:nvPr/>
          </p:nvSpPr>
          <p:spPr>
            <a:xfrm>
              <a:off x="7140865" y="1192951"/>
              <a:ext cx="10393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1,100 values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B1E52CC-D4DD-934B-AFAB-46C7376A983B}"/>
                </a:ext>
              </a:extLst>
            </p:cNvPr>
            <p:cNvSpPr txBox="1"/>
            <p:nvPr/>
          </p:nvSpPr>
          <p:spPr>
            <a:xfrm>
              <a:off x="7511705" y="2514225"/>
              <a:ext cx="7427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FF0000"/>
                  </a:solidFill>
                </a:rPr>
                <a:t>8 values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49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9539-8AEF-4D4A-84CF-29A638780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57627-E31A-B84D-8135-F3E9B19AE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416599"/>
            <a:ext cx="8564010" cy="1537593"/>
          </a:xfrm>
        </p:spPr>
        <p:txBody>
          <a:bodyPr/>
          <a:lstStyle/>
          <a:p>
            <a:r>
              <a:rPr lang="en-US"/>
              <a:t>Comparison: Probability of violating strong correctness</a:t>
            </a:r>
          </a:p>
          <a:p>
            <a:r>
              <a:rPr lang="en-US">
                <a:solidFill>
                  <a:srgbClr val="FF9900"/>
                </a:solidFill>
              </a:rPr>
              <a:t>S-GBB is more (!) reliable</a:t>
            </a:r>
            <a:r>
              <a:rPr lang="en-US"/>
              <a:t> than GBB</a:t>
            </a:r>
          </a:p>
          <a:p>
            <a:pPr lvl="1"/>
            <a:r>
              <a:rPr lang="en-US"/>
              <a:t>GBB's assumption (N&gt;3f) does not necessarily hold</a:t>
            </a:r>
          </a:p>
          <a:p>
            <a:pPr lvl="1"/>
            <a:r>
              <a:rPr lang="en-US"/>
              <a:t>With GBB, host corruption can flip a close majority the wrong way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39B40-2F41-A744-8C74-05588E2758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87523-6473-5A47-9A7D-5A8081B6B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E9D18A-EC70-7E45-B963-4A92227CAB56}"/>
              </a:ext>
            </a:extLst>
          </p:cNvPr>
          <p:cNvSpPr txBox="1"/>
          <p:nvPr/>
        </p:nvSpPr>
        <p:spPr>
          <a:xfrm>
            <a:off x="6808157" y="1622879"/>
            <a:ext cx="99899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p</a:t>
            </a:r>
            <a:r>
              <a:rPr lang="en-US" sz="1000" baseline="-25000"/>
              <a:t>hostcorrupt</a:t>
            </a:r>
            <a:r>
              <a:rPr lang="en-US" sz="1000"/>
              <a:t>=10</a:t>
            </a:r>
            <a:r>
              <a:rPr lang="en-US" sz="1000" baseline="30000"/>
              <a:t>-5</a:t>
            </a:r>
            <a:br>
              <a:rPr lang="en-US" sz="1000" baseline="30000"/>
            </a:br>
            <a:r>
              <a:rPr lang="en-US" sz="1000"/>
              <a:t>p</a:t>
            </a:r>
            <a:r>
              <a:rPr lang="en-US" sz="1000" baseline="-25000"/>
              <a:t>netcorrupt</a:t>
            </a:r>
            <a:r>
              <a:rPr lang="en-US" sz="1000"/>
              <a:t>=10</a:t>
            </a:r>
            <a:r>
              <a:rPr lang="en-US" sz="1000" baseline="30000"/>
              <a:t>-3</a:t>
            </a:r>
            <a:br>
              <a:rPr lang="en-US" sz="1000" baseline="30000"/>
            </a:br>
            <a:r>
              <a:rPr lang="en-US" sz="1000"/>
              <a:t>p</a:t>
            </a:r>
            <a:r>
              <a:rPr lang="en-US" sz="1000" baseline="-25000"/>
              <a:t>crash</a:t>
            </a:r>
            <a:r>
              <a:rPr lang="en-US" sz="1000"/>
              <a:t>=10</a:t>
            </a:r>
            <a:r>
              <a:rPr lang="en-US" sz="1000" baseline="30000"/>
              <a:t>-8</a:t>
            </a:r>
            <a:endParaRPr lang="en-US" sz="1000"/>
          </a:p>
          <a:p>
            <a:pPr algn="l"/>
            <a:endParaRPr lang="en-US" sz="10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387C3E-694E-B742-BFD0-3522168E42D9}"/>
              </a:ext>
            </a:extLst>
          </p:cNvPr>
          <p:cNvSpPr/>
          <p:nvPr/>
        </p:nvSpPr>
        <p:spPr bwMode="auto">
          <a:xfrm>
            <a:off x="3017376" y="1062656"/>
            <a:ext cx="3339881" cy="1843829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FAF4D6-71F2-6041-9AEE-8C4B727497F0}"/>
              </a:ext>
            </a:extLst>
          </p:cNvPr>
          <p:cNvCxnSpPr>
            <a:cxnSpLocks/>
          </p:cNvCxnSpPr>
          <p:nvPr/>
        </p:nvCxnSpPr>
        <p:spPr bwMode="auto">
          <a:xfrm>
            <a:off x="3023291" y="2672324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06D9A2-7E75-B544-A9CC-62C61DB8B0D1}"/>
              </a:ext>
            </a:extLst>
          </p:cNvPr>
          <p:cNvSpPr txBox="1"/>
          <p:nvPr/>
        </p:nvSpPr>
        <p:spPr>
          <a:xfrm>
            <a:off x="2601076" y="9309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CD1701-0A71-0242-96AE-0E900F73BC1E}"/>
              </a:ext>
            </a:extLst>
          </p:cNvPr>
          <p:cNvSpPr txBox="1"/>
          <p:nvPr/>
        </p:nvSpPr>
        <p:spPr>
          <a:xfrm rot="16200000">
            <a:off x="1927579" y="1869154"/>
            <a:ext cx="10919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Failure probability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3620A1-B853-574B-821C-C8D2F487E369}"/>
              </a:ext>
            </a:extLst>
          </p:cNvPr>
          <p:cNvSpPr txBox="1"/>
          <p:nvPr/>
        </p:nvSpPr>
        <p:spPr>
          <a:xfrm>
            <a:off x="4152898" y="3102403"/>
            <a:ext cx="10647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Number of nodes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BFABBB-3337-4142-A70B-7687CB9B6AFA}"/>
              </a:ext>
            </a:extLst>
          </p:cNvPr>
          <p:cNvSpPr txBox="1"/>
          <p:nvPr/>
        </p:nvSpPr>
        <p:spPr>
          <a:xfrm>
            <a:off x="3338057" y="2935761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0CC36-23AE-AC44-9AA7-3F65868843A5}"/>
              </a:ext>
            </a:extLst>
          </p:cNvPr>
          <p:cNvSpPr txBox="1"/>
          <p:nvPr/>
        </p:nvSpPr>
        <p:spPr>
          <a:xfrm>
            <a:off x="4152898" y="2918800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FC57E-0491-1E49-B88D-10AB66636A6D}"/>
              </a:ext>
            </a:extLst>
          </p:cNvPr>
          <p:cNvSpPr txBox="1"/>
          <p:nvPr/>
        </p:nvSpPr>
        <p:spPr>
          <a:xfrm>
            <a:off x="5010554" y="2929050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81322-3193-1C43-9C35-461B7003657E}"/>
              </a:ext>
            </a:extLst>
          </p:cNvPr>
          <p:cNvSpPr txBox="1"/>
          <p:nvPr/>
        </p:nvSpPr>
        <p:spPr>
          <a:xfrm>
            <a:off x="5849433" y="2911752"/>
            <a:ext cx="2471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E02CBD-5F9B-2740-BC4A-FF9F86AD1F0B}"/>
              </a:ext>
            </a:extLst>
          </p:cNvPr>
          <p:cNvSpPr txBox="1"/>
          <p:nvPr/>
        </p:nvSpPr>
        <p:spPr>
          <a:xfrm>
            <a:off x="5507552" y="2225860"/>
            <a:ext cx="92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00"/>
              <a:t>GBB (R=2)</a:t>
            </a:r>
            <a:br>
              <a:rPr lang="en-US" sz="1000"/>
            </a:br>
            <a:r>
              <a:rPr lang="en-US" sz="1000"/>
              <a:t>GBB (R=1)</a:t>
            </a:r>
            <a:br>
              <a:rPr lang="en-US" sz="1000"/>
            </a:br>
            <a:r>
              <a:rPr lang="en-US" sz="1000"/>
              <a:t>S-GBB (R=2)</a:t>
            </a:r>
            <a:br>
              <a:rPr lang="en-US" sz="1000"/>
            </a:br>
            <a:r>
              <a:rPr lang="en-US" sz="1000"/>
              <a:t>S-GBB (R=1)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0451CD-90B9-094E-8418-E8EDE7A1A049}"/>
              </a:ext>
            </a:extLst>
          </p:cNvPr>
          <p:cNvCxnSpPr/>
          <p:nvPr/>
        </p:nvCxnSpPr>
        <p:spPr bwMode="auto">
          <a:xfrm>
            <a:off x="5274418" y="2349279"/>
            <a:ext cx="2469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FBD9A59-D614-1443-B6D4-E7AE71B69D9B}"/>
              </a:ext>
            </a:extLst>
          </p:cNvPr>
          <p:cNvCxnSpPr/>
          <p:nvPr/>
        </p:nvCxnSpPr>
        <p:spPr bwMode="auto">
          <a:xfrm>
            <a:off x="5270064" y="2495146"/>
            <a:ext cx="2469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B3A5AC5-7E59-D74C-9BD9-B509ED8946A3}"/>
              </a:ext>
            </a:extLst>
          </p:cNvPr>
          <p:cNvCxnSpPr/>
          <p:nvPr/>
        </p:nvCxnSpPr>
        <p:spPr bwMode="auto">
          <a:xfrm>
            <a:off x="5272241" y="2654077"/>
            <a:ext cx="2469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566263-6793-F34F-9FA1-2C4AD138136D}"/>
              </a:ext>
            </a:extLst>
          </p:cNvPr>
          <p:cNvCxnSpPr/>
          <p:nvPr/>
        </p:nvCxnSpPr>
        <p:spPr bwMode="auto">
          <a:xfrm>
            <a:off x="5265714" y="2804296"/>
            <a:ext cx="24691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6CD582-DE68-6F40-BC22-1DE4667D083E}"/>
              </a:ext>
            </a:extLst>
          </p:cNvPr>
          <p:cNvCxnSpPr/>
          <p:nvPr/>
        </p:nvCxnSpPr>
        <p:spPr bwMode="auto">
          <a:xfrm flipV="1">
            <a:off x="3462689" y="2814343"/>
            <a:ext cx="0" cy="783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8059DE60-236F-FB4B-BBE4-6C6EB64E7814}"/>
              </a:ext>
            </a:extLst>
          </p:cNvPr>
          <p:cNvSpPr txBox="1"/>
          <p:nvPr/>
        </p:nvSpPr>
        <p:spPr>
          <a:xfrm>
            <a:off x="2601076" y="1171879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B583C27-3337-804E-B4E9-594F7F9C241F}"/>
              </a:ext>
            </a:extLst>
          </p:cNvPr>
          <p:cNvSpPr txBox="1"/>
          <p:nvPr/>
        </p:nvSpPr>
        <p:spPr>
          <a:xfrm>
            <a:off x="2601076" y="1390197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3C2947-40CC-8C4C-AC7C-6433446F9937}"/>
              </a:ext>
            </a:extLst>
          </p:cNvPr>
          <p:cNvSpPr txBox="1"/>
          <p:nvPr/>
        </p:nvSpPr>
        <p:spPr>
          <a:xfrm>
            <a:off x="2519877" y="1618386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0E6252B-6F27-304B-8C65-2A7E1D933875}"/>
              </a:ext>
            </a:extLst>
          </p:cNvPr>
          <p:cNvSpPr txBox="1"/>
          <p:nvPr/>
        </p:nvSpPr>
        <p:spPr>
          <a:xfrm>
            <a:off x="2544970" y="184754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-10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1F37203-1B3F-0047-8C53-58F22DE16952}"/>
              </a:ext>
            </a:extLst>
          </p:cNvPr>
          <p:cNvSpPr txBox="1"/>
          <p:nvPr/>
        </p:nvSpPr>
        <p:spPr>
          <a:xfrm>
            <a:off x="2544970" y="2085626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-12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A15F99-193E-244A-BC2E-41A981EB3395}"/>
              </a:ext>
            </a:extLst>
          </p:cNvPr>
          <p:cNvSpPr txBox="1"/>
          <p:nvPr/>
        </p:nvSpPr>
        <p:spPr>
          <a:xfrm>
            <a:off x="2544970" y="2303969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-14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406487E-8731-EA4E-B056-857D10AF1A64}"/>
              </a:ext>
            </a:extLst>
          </p:cNvPr>
          <p:cNvSpPr txBox="1"/>
          <p:nvPr/>
        </p:nvSpPr>
        <p:spPr>
          <a:xfrm>
            <a:off x="2544971" y="2522287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-16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3E79E73-8BB0-6C41-A77E-B95AAC53397D}"/>
              </a:ext>
            </a:extLst>
          </p:cNvPr>
          <p:cNvSpPr txBox="1"/>
          <p:nvPr/>
        </p:nvSpPr>
        <p:spPr>
          <a:xfrm>
            <a:off x="2544970" y="2751034"/>
            <a:ext cx="500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/>
              <a:t>10</a:t>
            </a:r>
            <a:r>
              <a:rPr lang="en-US" sz="1200" baseline="30000"/>
              <a:t>-18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15B608-878E-1B41-8188-F04E41616B63}"/>
              </a:ext>
            </a:extLst>
          </p:cNvPr>
          <p:cNvCxnSpPr>
            <a:cxnSpLocks/>
          </p:cNvCxnSpPr>
          <p:nvPr/>
        </p:nvCxnSpPr>
        <p:spPr bwMode="auto">
          <a:xfrm>
            <a:off x="3023289" y="2454610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CAC78BE-BC82-804A-8982-6DD2C9B2D755}"/>
              </a:ext>
            </a:extLst>
          </p:cNvPr>
          <p:cNvCxnSpPr>
            <a:cxnSpLocks/>
          </p:cNvCxnSpPr>
          <p:nvPr/>
        </p:nvCxnSpPr>
        <p:spPr bwMode="auto">
          <a:xfrm>
            <a:off x="3023286" y="2215124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28389F5-0EE5-BD44-BC1D-D11DAE4F9726}"/>
              </a:ext>
            </a:extLst>
          </p:cNvPr>
          <p:cNvCxnSpPr>
            <a:cxnSpLocks/>
          </p:cNvCxnSpPr>
          <p:nvPr/>
        </p:nvCxnSpPr>
        <p:spPr bwMode="auto">
          <a:xfrm>
            <a:off x="3023287" y="1997411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FD921C-1909-1C44-84F8-DD6CFA0F0A01}"/>
              </a:ext>
            </a:extLst>
          </p:cNvPr>
          <p:cNvCxnSpPr>
            <a:cxnSpLocks/>
          </p:cNvCxnSpPr>
          <p:nvPr/>
        </p:nvCxnSpPr>
        <p:spPr bwMode="auto">
          <a:xfrm>
            <a:off x="3034172" y="1757924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8B16637-6AFF-CD46-8ABB-84B9651E6484}"/>
              </a:ext>
            </a:extLst>
          </p:cNvPr>
          <p:cNvCxnSpPr>
            <a:cxnSpLocks/>
          </p:cNvCxnSpPr>
          <p:nvPr/>
        </p:nvCxnSpPr>
        <p:spPr bwMode="auto">
          <a:xfrm>
            <a:off x="3034173" y="1579563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0E1FF5D-F95D-0F46-B173-A56620013AFF}"/>
              </a:ext>
            </a:extLst>
          </p:cNvPr>
          <p:cNvCxnSpPr>
            <a:cxnSpLocks/>
          </p:cNvCxnSpPr>
          <p:nvPr/>
        </p:nvCxnSpPr>
        <p:spPr bwMode="auto">
          <a:xfrm>
            <a:off x="3034173" y="1350962"/>
            <a:ext cx="592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C7D99EF-2870-9245-9E29-C1C814D2DE37}"/>
              </a:ext>
            </a:extLst>
          </p:cNvPr>
          <p:cNvCxnSpPr/>
          <p:nvPr/>
        </p:nvCxnSpPr>
        <p:spPr bwMode="auto">
          <a:xfrm flipV="1">
            <a:off x="4268231" y="2814345"/>
            <a:ext cx="0" cy="783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773EC023-6B2C-5E4F-9B9E-D7CC044D9062}"/>
              </a:ext>
            </a:extLst>
          </p:cNvPr>
          <p:cNvCxnSpPr/>
          <p:nvPr/>
        </p:nvCxnSpPr>
        <p:spPr bwMode="auto">
          <a:xfrm flipV="1">
            <a:off x="5128204" y="2836116"/>
            <a:ext cx="0" cy="7837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1569CDA-173C-D844-92D4-2609F8137DD6}"/>
              </a:ext>
            </a:extLst>
          </p:cNvPr>
          <p:cNvGrpSpPr/>
          <p:nvPr/>
        </p:nvGrpSpPr>
        <p:grpSpPr>
          <a:xfrm>
            <a:off x="3374040" y="1727264"/>
            <a:ext cx="1799074" cy="841130"/>
            <a:chOff x="3374040" y="1727264"/>
            <a:chExt cx="1799074" cy="84113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3D6334E-3C9C-DD45-8191-1C89087B5EBF}"/>
                </a:ext>
              </a:extLst>
            </p:cNvPr>
            <p:cNvSpPr/>
            <p:nvPr/>
          </p:nvSpPr>
          <p:spPr bwMode="auto">
            <a:xfrm>
              <a:off x="3374040" y="1727265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A786DF7-042D-434D-B4DE-0FBD99AD4E93}"/>
                </a:ext>
              </a:extLst>
            </p:cNvPr>
            <p:cNvSpPr/>
            <p:nvPr/>
          </p:nvSpPr>
          <p:spPr bwMode="auto">
            <a:xfrm>
              <a:off x="4212242" y="2467494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00B774F-605E-0541-8BDD-F3D32AFC8E40}"/>
                </a:ext>
              </a:extLst>
            </p:cNvPr>
            <p:cNvSpPr/>
            <p:nvPr/>
          </p:nvSpPr>
          <p:spPr bwMode="auto">
            <a:xfrm>
              <a:off x="5072214" y="1727264"/>
              <a:ext cx="100900" cy="100900"/>
            </a:xfrm>
            <a:prstGeom prst="ellipse">
              <a:avLst/>
            </a:prstGeom>
            <a:solidFill>
              <a:srgbClr val="00B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63CDFA8-9B8D-E841-84D6-DAC97E5EAA4B}"/>
                </a:ext>
              </a:extLst>
            </p:cNvPr>
            <p:cNvSpPr/>
            <p:nvPr/>
          </p:nvSpPr>
          <p:spPr bwMode="auto">
            <a:xfrm>
              <a:off x="3429000" y="1763486"/>
              <a:ext cx="1698171" cy="772885"/>
            </a:xfrm>
            <a:custGeom>
              <a:avLst/>
              <a:gdLst>
                <a:gd name="connsiteX0" fmla="*/ 0 w 1698171"/>
                <a:gd name="connsiteY0" fmla="*/ 0 h 772885"/>
                <a:gd name="connsiteX1" fmla="*/ 838200 w 1698171"/>
                <a:gd name="connsiteY1" fmla="*/ 772885 h 772885"/>
                <a:gd name="connsiteX2" fmla="*/ 1698171 w 1698171"/>
                <a:gd name="connsiteY2" fmla="*/ 32657 h 772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98171" h="772885">
                  <a:moveTo>
                    <a:pt x="0" y="0"/>
                  </a:moveTo>
                  <a:lnTo>
                    <a:pt x="838200" y="772885"/>
                  </a:lnTo>
                  <a:lnTo>
                    <a:pt x="1698171" y="32657"/>
                  </a:lnTo>
                </a:path>
              </a:pathLst>
            </a:cu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9189D54-7E5C-1247-93E1-1FEB5059232D}"/>
              </a:ext>
            </a:extLst>
          </p:cNvPr>
          <p:cNvGrpSpPr/>
          <p:nvPr/>
        </p:nvGrpSpPr>
        <p:grpSpPr>
          <a:xfrm>
            <a:off x="3374044" y="1455120"/>
            <a:ext cx="2648156" cy="808474"/>
            <a:chOff x="3374044" y="1455120"/>
            <a:chExt cx="2648156" cy="80847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8AB069C8-4B5C-C440-88FC-FA9D378E12A3}"/>
                </a:ext>
              </a:extLst>
            </p:cNvPr>
            <p:cNvSpPr/>
            <p:nvPr/>
          </p:nvSpPr>
          <p:spPr bwMode="auto">
            <a:xfrm>
              <a:off x="5072213" y="1607523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3A818F5-67EA-9841-A80F-1DD72C0450FD}"/>
                </a:ext>
              </a:extLst>
            </p:cNvPr>
            <p:cNvSpPr/>
            <p:nvPr/>
          </p:nvSpPr>
          <p:spPr bwMode="auto">
            <a:xfrm>
              <a:off x="5921300" y="2162694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9E13E802-E023-B640-9B0E-85FBF3003E09}"/>
                </a:ext>
              </a:extLst>
            </p:cNvPr>
            <p:cNvSpPr/>
            <p:nvPr/>
          </p:nvSpPr>
          <p:spPr bwMode="auto">
            <a:xfrm>
              <a:off x="4212244" y="1988520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D834FA9-B024-3F4E-8C70-9719B1CE17E1}"/>
                </a:ext>
              </a:extLst>
            </p:cNvPr>
            <p:cNvSpPr/>
            <p:nvPr/>
          </p:nvSpPr>
          <p:spPr bwMode="auto">
            <a:xfrm>
              <a:off x="3374044" y="1455120"/>
              <a:ext cx="100900" cy="100900"/>
            </a:xfrm>
            <a:prstGeom prst="ellipse">
              <a:avLst/>
            </a:prstGeom>
            <a:solidFill>
              <a:srgbClr val="0070C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39A3CD8-CA97-4042-8D8F-3BFB6FA59321}"/>
                </a:ext>
              </a:extLst>
            </p:cNvPr>
            <p:cNvSpPr/>
            <p:nvPr/>
          </p:nvSpPr>
          <p:spPr bwMode="auto">
            <a:xfrm>
              <a:off x="3429000" y="1502229"/>
              <a:ext cx="2547257" cy="718457"/>
            </a:xfrm>
            <a:custGeom>
              <a:avLst/>
              <a:gdLst>
                <a:gd name="connsiteX0" fmla="*/ 0 w 2547257"/>
                <a:gd name="connsiteY0" fmla="*/ 0 h 718457"/>
                <a:gd name="connsiteX1" fmla="*/ 838200 w 2547257"/>
                <a:gd name="connsiteY1" fmla="*/ 566057 h 718457"/>
                <a:gd name="connsiteX2" fmla="*/ 1698171 w 2547257"/>
                <a:gd name="connsiteY2" fmla="*/ 152400 h 718457"/>
                <a:gd name="connsiteX3" fmla="*/ 2547257 w 2547257"/>
                <a:gd name="connsiteY3" fmla="*/ 718457 h 71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7257" h="718457">
                  <a:moveTo>
                    <a:pt x="0" y="0"/>
                  </a:moveTo>
                  <a:lnTo>
                    <a:pt x="838200" y="566057"/>
                  </a:lnTo>
                  <a:lnTo>
                    <a:pt x="1698171" y="152400"/>
                  </a:lnTo>
                  <a:lnTo>
                    <a:pt x="2547257" y="718457"/>
                  </a:ln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C528BF4-3EAE-FD41-91D7-00F1E6F5DF89}"/>
              </a:ext>
            </a:extLst>
          </p:cNvPr>
          <p:cNvGrpSpPr/>
          <p:nvPr/>
        </p:nvGrpSpPr>
        <p:grpSpPr>
          <a:xfrm>
            <a:off x="3384925" y="1304626"/>
            <a:ext cx="2637277" cy="155328"/>
            <a:chOff x="3384925" y="1480239"/>
            <a:chExt cx="2637277" cy="1553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98D9F449-856F-2C44-9299-FFD4743EF980}"/>
                </a:ext>
              </a:extLst>
            </p:cNvPr>
            <p:cNvSpPr/>
            <p:nvPr/>
          </p:nvSpPr>
          <p:spPr bwMode="auto">
            <a:xfrm>
              <a:off x="5921302" y="1523783"/>
              <a:ext cx="100900" cy="100900"/>
            </a:xfrm>
            <a:prstGeom prst="ellipse">
              <a:avLst/>
            </a:prstGeom>
            <a:solidFill>
              <a:srgbClr val="FF99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CE0B2E4-1210-FA4F-964E-CF5D7A6919DF}"/>
                </a:ext>
              </a:extLst>
            </p:cNvPr>
            <p:cNvSpPr/>
            <p:nvPr/>
          </p:nvSpPr>
          <p:spPr bwMode="auto">
            <a:xfrm>
              <a:off x="5061330" y="1480239"/>
              <a:ext cx="100900" cy="100900"/>
            </a:xfrm>
            <a:prstGeom prst="ellipse">
              <a:avLst/>
            </a:prstGeom>
            <a:solidFill>
              <a:srgbClr val="FF99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B91773-10CF-CF4B-8960-FC6C49F48AE6}"/>
                </a:ext>
              </a:extLst>
            </p:cNvPr>
            <p:cNvSpPr/>
            <p:nvPr/>
          </p:nvSpPr>
          <p:spPr bwMode="auto">
            <a:xfrm>
              <a:off x="4223129" y="1534667"/>
              <a:ext cx="100900" cy="100900"/>
            </a:xfrm>
            <a:prstGeom prst="ellipse">
              <a:avLst/>
            </a:prstGeom>
            <a:solidFill>
              <a:srgbClr val="FF99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AFDB3D-B55E-6345-A14C-2CEAA2790B42}"/>
                </a:ext>
              </a:extLst>
            </p:cNvPr>
            <p:cNvSpPr/>
            <p:nvPr/>
          </p:nvSpPr>
          <p:spPr bwMode="auto">
            <a:xfrm>
              <a:off x="3384925" y="1491122"/>
              <a:ext cx="100900" cy="100900"/>
            </a:xfrm>
            <a:prstGeom prst="ellipse">
              <a:avLst/>
            </a:prstGeom>
            <a:solidFill>
              <a:srgbClr val="FF99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7ED080D8-5E5A-A846-916A-10F117E2BAC7}"/>
                </a:ext>
              </a:extLst>
            </p:cNvPr>
            <p:cNvSpPr/>
            <p:nvPr/>
          </p:nvSpPr>
          <p:spPr bwMode="auto">
            <a:xfrm>
              <a:off x="3439886" y="1538236"/>
              <a:ext cx="2536371" cy="54428"/>
            </a:xfrm>
            <a:custGeom>
              <a:avLst/>
              <a:gdLst>
                <a:gd name="connsiteX0" fmla="*/ 0 w 2536371"/>
                <a:gd name="connsiteY0" fmla="*/ 0 h 54428"/>
                <a:gd name="connsiteX1" fmla="*/ 838200 w 2536371"/>
                <a:gd name="connsiteY1" fmla="*/ 54428 h 54428"/>
                <a:gd name="connsiteX2" fmla="*/ 1676400 w 2536371"/>
                <a:gd name="connsiteY2" fmla="*/ 0 h 54428"/>
                <a:gd name="connsiteX3" fmla="*/ 2536371 w 2536371"/>
                <a:gd name="connsiteY3" fmla="*/ 54428 h 54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6371" h="54428">
                  <a:moveTo>
                    <a:pt x="0" y="0"/>
                  </a:moveTo>
                  <a:lnTo>
                    <a:pt x="838200" y="54428"/>
                  </a:lnTo>
                  <a:lnTo>
                    <a:pt x="1676400" y="0"/>
                  </a:lnTo>
                  <a:lnTo>
                    <a:pt x="2536371" y="54428"/>
                  </a:lnTo>
                </a:path>
              </a:pathLst>
            </a:custGeom>
            <a:noFill/>
            <a:ln w="1905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517CF01-D900-6B4C-B2CF-AB82A888D2BC}"/>
              </a:ext>
            </a:extLst>
          </p:cNvPr>
          <p:cNvGrpSpPr/>
          <p:nvPr/>
        </p:nvGrpSpPr>
        <p:grpSpPr>
          <a:xfrm>
            <a:off x="3384931" y="1298240"/>
            <a:ext cx="2648158" cy="155330"/>
            <a:chOff x="3384931" y="1313606"/>
            <a:chExt cx="2648158" cy="15533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FE88AEF9-AF5E-C448-8EB2-B9CD8FE6A04C}"/>
                </a:ext>
              </a:extLst>
            </p:cNvPr>
            <p:cNvSpPr/>
            <p:nvPr/>
          </p:nvSpPr>
          <p:spPr bwMode="auto">
            <a:xfrm>
              <a:off x="3384931" y="1313606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5F7BC830-D488-6543-8795-883DC3541268}"/>
                </a:ext>
              </a:extLst>
            </p:cNvPr>
            <p:cNvSpPr/>
            <p:nvPr/>
          </p:nvSpPr>
          <p:spPr bwMode="auto">
            <a:xfrm>
              <a:off x="4223131" y="1368036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A2BCCB0-B80F-0342-B847-9733BC372B8E}"/>
                </a:ext>
              </a:extLst>
            </p:cNvPr>
            <p:cNvSpPr/>
            <p:nvPr/>
          </p:nvSpPr>
          <p:spPr bwMode="auto">
            <a:xfrm>
              <a:off x="5061331" y="1313606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F4F568A5-94F1-D347-9E29-5F6EAABFBA30}"/>
                </a:ext>
              </a:extLst>
            </p:cNvPr>
            <p:cNvSpPr/>
            <p:nvPr/>
          </p:nvSpPr>
          <p:spPr bwMode="auto">
            <a:xfrm>
              <a:off x="5932189" y="1324490"/>
              <a:ext cx="100900" cy="1009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8A23FC18-3BC8-064F-AFBF-6D735C3A788A}"/>
                </a:ext>
              </a:extLst>
            </p:cNvPr>
            <p:cNvSpPr/>
            <p:nvPr/>
          </p:nvSpPr>
          <p:spPr bwMode="auto">
            <a:xfrm>
              <a:off x="3439886" y="1355691"/>
              <a:ext cx="2558143" cy="65315"/>
            </a:xfrm>
            <a:custGeom>
              <a:avLst/>
              <a:gdLst>
                <a:gd name="connsiteX0" fmla="*/ 0 w 2558143"/>
                <a:gd name="connsiteY0" fmla="*/ 0 h 65315"/>
                <a:gd name="connsiteX1" fmla="*/ 859971 w 2558143"/>
                <a:gd name="connsiteY1" fmla="*/ 65315 h 65315"/>
                <a:gd name="connsiteX2" fmla="*/ 1687285 w 2558143"/>
                <a:gd name="connsiteY2" fmla="*/ 0 h 65315"/>
                <a:gd name="connsiteX3" fmla="*/ 2558143 w 2558143"/>
                <a:gd name="connsiteY3" fmla="*/ 21772 h 6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58143" h="65315">
                  <a:moveTo>
                    <a:pt x="0" y="0"/>
                  </a:moveTo>
                  <a:lnTo>
                    <a:pt x="859971" y="65315"/>
                  </a:lnTo>
                  <a:lnTo>
                    <a:pt x="1687285" y="0"/>
                  </a:lnTo>
                  <a:lnTo>
                    <a:pt x="2558143" y="2177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811CF32-CF7B-714B-BB80-12180C3D43B9}"/>
              </a:ext>
            </a:extLst>
          </p:cNvPr>
          <p:cNvGrpSpPr/>
          <p:nvPr/>
        </p:nvGrpSpPr>
        <p:grpSpPr>
          <a:xfrm>
            <a:off x="1544117" y="1219930"/>
            <a:ext cx="345440" cy="1551202"/>
            <a:chOff x="1544117" y="1219930"/>
            <a:chExt cx="345440" cy="155120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8B0435E-8D06-0E43-972F-8938CF4696F0}"/>
                </a:ext>
              </a:extLst>
            </p:cNvPr>
            <p:cNvSpPr txBox="1"/>
            <p:nvPr/>
          </p:nvSpPr>
          <p:spPr>
            <a:xfrm rot="16200000">
              <a:off x="944594" y="1819453"/>
              <a:ext cx="15376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Lower is better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8AB47B64-A2AA-4640-AA2F-F9C3021AE471}"/>
                </a:ext>
              </a:extLst>
            </p:cNvPr>
            <p:cNvCxnSpPr/>
            <p:nvPr/>
          </p:nvCxnSpPr>
          <p:spPr bwMode="auto">
            <a:xfrm>
              <a:off x="1889557" y="1248236"/>
              <a:ext cx="0" cy="15228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32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B0AF-625C-594B-A48F-26904F14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1D1A2-267F-294D-BAF8-06A515C85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Fault tolerance is important</a:t>
            </a:r>
          </a:p>
          <a:p>
            <a:r>
              <a:rPr lang="en-US"/>
              <a:t>But there is usually an entire menu of possible solutions</a:t>
            </a:r>
          </a:p>
          <a:p>
            <a:pPr lvl="1"/>
            <a:r>
              <a:rPr lang="en-US"/>
              <a:t>Costs can vary by several orders of magnitude</a:t>
            </a:r>
          </a:p>
          <a:p>
            <a:pPr lvl="1"/>
            <a:r>
              <a:rPr lang="en-US"/>
              <a:t>Seemingly innocent decisions can have a huge impact</a:t>
            </a:r>
          </a:p>
          <a:p>
            <a:r>
              <a:rPr lang="en-US"/>
              <a:t>Real-time systems offer lots of interesting opportunities</a:t>
            </a:r>
          </a:p>
          <a:p>
            <a:pPr lvl="1"/>
            <a:r>
              <a:rPr lang="en-US"/>
              <a:t>For instance, synchrony can make things a lot simpler and cheaper</a:t>
            </a:r>
          </a:p>
          <a:p>
            <a:pPr lvl="1"/>
            <a:r>
              <a:rPr lang="en-US"/>
              <a:t>Only a small corner of the design space is "really" hard</a:t>
            </a:r>
          </a:p>
          <a:p>
            <a:r>
              <a:rPr lang="en-US"/>
              <a:t>Don't overpay for your fault tolerance!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4C15C-5E87-CF45-8BF9-6831F1B11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DCEA0-C57A-6D48-B1AA-3F0EB29E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71B46-B411-354A-89AD-E75E28128DEA}"/>
              </a:ext>
            </a:extLst>
          </p:cNvPr>
          <p:cNvSpPr txBox="1"/>
          <p:nvPr/>
        </p:nvSpPr>
        <p:spPr>
          <a:xfrm>
            <a:off x="3839506" y="4125542"/>
            <a:ext cx="14554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5256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6583-1A1E-EB4F-90A7-EF8BCBE2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not overpay for your coffee!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AC090-E101-1C45-876A-63C7959AD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E8588-B623-6149-8ABE-F11C1D46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D36F83-C5B9-F64A-B04E-F0E0A85D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882657"/>
            <a:ext cx="7714392" cy="1061463"/>
          </a:xfrm>
        </p:spPr>
        <p:txBody>
          <a:bodyPr/>
          <a:lstStyle/>
          <a:p>
            <a:r>
              <a:rPr lang="en-US"/>
              <a:t>What if your favorite coffee shop had these options?</a:t>
            </a:r>
          </a:p>
          <a:p>
            <a:pPr lvl="1"/>
            <a:r>
              <a:rPr lang="en-US"/>
              <a:t>If you get the $1,099.95 Battlefield Special but aren't actually going into battle today, you are </a:t>
            </a:r>
            <a:r>
              <a:rPr lang="en-US">
                <a:solidFill>
                  <a:srgbClr val="FF0000"/>
                </a:solidFill>
              </a:rPr>
              <a:t>overpaying</a:t>
            </a:r>
            <a:r>
              <a:rPr lang="en-US"/>
              <a:t> for your coffee!</a:t>
            </a:r>
          </a:p>
        </p:txBody>
      </p:sp>
      <p:pic>
        <p:nvPicPr>
          <p:cNvPr id="6" name="Picture 5" descr="A picture containing text, cup, coffee, drink&#10;&#10;Description automatically generated">
            <a:extLst>
              <a:ext uri="{FF2B5EF4-FFF2-40B4-BE49-F238E27FC236}">
                <a16:creationId xmlns:a16="http://schemas.microsoft.com/office/drawing/2014/main" id="{FEA26F61-B259-8E45-84EE-5704769E71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462" y="1085686"/>
            <a:ext cx="4573139" cy="27111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EDB8BC-F9F7-0D43-BCBD-662332142DB6}"/>
              </a:ext>
            </a:extLst>
          </p:cNvPr>
          <p:cNvSpPr txBox="1"/>
          <p:nvPr/>
        </p:nvSpPr>
        <p:spPr>
          <a:xfrm>
            <a:off x="4155741" y="1864554"/>
            <a:ext cx="686085" cy="101566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50">
                <a:solidFill>
                  <a:schemeClr val="bg1">
                    <a:lumMod val="85000"/>
                  </a:schemeClr>
                </a:solidFill>
              </a:rPr>
              <a:t>Espresso Battaglia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EE340C-40A0-4444-BA06-54CF7A99ACFF}"/>
              </a:ext>
            </a:extLst>
          </p:cNvPr>
          <p:cNvSpPr txBox="1"/>
          <p:nvPr/>
        </p:nvSpPr>
        <p:spPr>
          <a:xfrm>
            <a:off x="5451479" y="1861037"/>
            <a:ext cx="320601" cy="10002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50">
                <a:solidFill>
                  <a:schemeClr val="bg1">
                    <a:lumMod val="85000"/>
                  </a:schemeClr>
                </a:solidFill>
              </a:rPr>
              <a:t>1,099.95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3B2939-4DBC-7C4A-B0E9-CD1D4C878344}"/>
              </a:ext>
            </a:extLst>
          </p:cNvPr>
          <p:cNvSpPr txBox="1"/>
          <p:nvPr/>
        </p:nvSpPr>
        <p:spPr>
          <a:xfrm>
            <a:off x="6004808" y="1861037"/>
            <a:ext cx="320601" cy="10002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50">
                <a:solidFill>
                  <a:schemeClr val="bg1">
                    <a:lumMod val="85000"/>
                  </a:schemeClr>
                </a:solidFill>
              </a:rPr>
              <a:t>2,299.95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F6985-8E50-EF40-B77E-73FDF5E44C48}"/>
              </a:ext>
            </a:extLst>
          </p:cNvPr>
          <p:cNvSpPr txBox="1"/>
          <p:nvPr/>
        </p:nvSpPr>
        <p:spPr>
          <a:xfrm>
            <a:off x="6558137" y="1854003"/>
            <a:ext cx="320601" cy="100027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50">
                <a:solidFill>
                  <a:schemeClr val="bg1">
                    <a:lumMod val="85000"/>
                  </a:schemeClr>
                </a:solidFill>
              </a:rPr>
              <a:t>3,599.95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7B3A58-D6DC-954E-8F12-FD3E29047036}"/>
              </a:ext>
            </a:extLst>
          </p:cNvPr>
          <p:cNvGrpSpPr/>
          <p:nvPr/>
        </p:nvGrpSpPr>
        <p:grpSpPr>
          <a:xfrm>
            <a:off x="5191374" y="847545"/>
            <a:ext cx="3720453" cy="2127010"/>
            <a:chOff x="5303520" y="1536770"/>
            <a:chExt cx="3720453" cy="21270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E7CBC8B-345F-234C-93E1-3B4EE1B30A62}"/>
                </a:ext>
              </a:extLst>
            </p:cNvPr>
            <p:cNvSpPr/>
            <p:nvPr/>
          </p:nvSpPr>
          <p:spPr bwMode="auto">
            <a:xfrm>
              <a:off x="5303520" y="1536770"/>
              <a:ext cx="3720453" cy="185738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indoor, kitchenware&#10;&#10;Description automatically generated">
              <a:extLst>
                <a:ext uri="{FF2B5EF4-FFF2-40B4-BE49-F238E27FC236}">
                  <a16:creationId xmlns:a16="http://schemas.microsoft.com/office/drawing/2014/main" id="{8AD988A9-762C-7E4E-8A2F-03B64314B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397" y="1786394"/>
              <a:ext cx="969839" cy="135182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56872A-2E40-4A4F-93AF-C832F03EF8EC}"/>
                </a:ext>
              </a:extLst>
            </p:cNvPr>
            <p:cNvSpPr txBox="1"/>
            <p:nvPr/>
          </p:nvSpPr>
          <p:spPr>
            <a:xfrm>
              <a:off x="6572917" y="1589366"/>
              <a:ext cx="2422330" cy="2074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/>
                <a:t>Titanium cup</a:t>
              </a:r>
            </a:p>
            <a:p>
              <a:pPr algn="l"/>
              <a:r>
                <a:rPr lang="en-US"/>
                <a:t>Iris scanner</a:t>
              </a:r>
            </a:p>
            <a:p>
              <a:pPr algn="l"/>
              <a:r>
                <a:rPr lang="en-US"/>
                <a:t>Self-destruct button</a:t>
              </a:r>
            </a:p>
            <a:p>
              <a:pPr algn="l"/>
              <a:endParaRPr lang="en-US" sz="1400"/>
            </a:p>
            <a:p>
              <a:pPr algn="l"/>
              <a:r>
                <a:rPr lang="en-US"/>
                <a:t>$1,099.95</a:t>
              </a:r>
              <a:br>
                <a:rPr lang="en-US"/>
              </a:br>
              <a:endParaRPr lang="en-US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7DB2498-FEEA-3447-88CE-ED51BF455F6F}"/>
              </a:ext>
            </a:extLst>
          </p:cNvPr>
          <p:cNvSpPr/>
          <p:nvPr/>
        </p:nvSpPr>
        <p:spPr bwMode="auto">
          <a:xfrm>
            <a:off x="4095133" y="1305017"/>
            <a:ext cx="505412" cy="1686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BD5632-844F-EE4F-A62F-13AE4C2845E2}"/>
              </a:ext>
            </a:extLst>
          </p:cNvPr>
          <p:cNvCxnSpPr>
            <a:cxnSpLocks/>
            <a:stCxn id="23" idx="1"/>
            <a:endCxn id="8" idx="3"/>
          </p:cNvCxnSpPr>
          <p:nvPr/>
        </p:nvCxnSpPr>
        <p:spPr bwMode="auto">
          <a:xfrm flipH="1">
            <a:off x="3098200" y="1389355"/>
            <a:ext cx="996933" cy="3391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643BB1-28AB-494E-8106-9C2526A0028D}"/>
              </a:ext>
            </a:extLst>
          </p:cNvPr>
          <p:cNvGrpSpPr/>
          <p:nvPr/>
        </p:nvGrpSpPr>
        <p:grpSpPr>
          <a:xfrm>
            <a:off x="618236" y="904163"/>
            <a:ext cx="2479964" cy="1648691"/>
            <a:chOff x="-429491" y="1440873"/>
            <a:chExt cx="2479964" cy="16486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5F2A28-194A-884B-8C63-A5AA65A5A1DA}"/>
                </a:ext>
              </a:extLst>
            </p:cNvPr>
            <p:cNvSpPr/>
            <p:nvPr/>
          </p:nvSpPr>
          <p:spPr bwMode="auto">
            <a:xfrm>
              <a:off x="-429491" y="1440873"/>
              <a:ext cx="2479964" cy="164869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cup, coffee, table, indoor&#10;&#10;Description automatically generated">
              <a:extLst>
                <a:ext uri="{FF2B5EF4-FFF2-40B4-BE49-F238E27FC236}">
                  <a16:creationId xmlns:a16="http://schemas.microsoft.com/office/drawing/2014/main" id="{99DC2EEB-87CD-994B-8405-1F8653BA6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87532" y="1603161"/>
              <a:ext cx="867522" cy="13241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92FE566-3BDE-1241-BFC4-8F7BDA707871}"/>
                </a:ext>
              </a:extLst>
            </p:cNvPr>
            <p:cNvSpPr txBox="1"/>
            <p:nvPr/>
          </p:nvSpPr>
          <p:spPr>
            <a:xfrm>
              <a:off x="631742" y="1589366"/>
              <a:ext cx="1305678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/>
                <a:t>Paper cup</a:t>
              </a:r>
            </a:p>
            <a:p>
              <a:pPr algn="l"/>
              <a:br>
                <a:rPr lang="en-US"/>
              </a:br>
              <a:br>
                <a:rPr lang="en-US"/>
              </a:br>
              <a:r>
                <a:rPr lang="en-US"/>
                <a:t>$7.99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DB668280-69E7-324A-8B69-455626F3B3D6}"/>
              </a:ext>
            </a:extLst>
          </p:cNvPr>
          <p:cNvSpPr/>
          <p:nvPr/>
        </p:nvSpPr>
        <p:spPr bwMode="auto">
          <a:xfrm>
            <a:off x="4126206" y="1826712"/>
            <a:ext cx="743657" cy="1686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70857C3-48D8-8C4B-877D-D909E1C2630B}"/>
              </a:ext>
            </a:extLst>
          </p:cNvPr>
          <p:cNvCxnSpPr>
            <a:cxnSpLocks/>
            <a:stCxn id="44" idx="3"/>
            <a:endCxn id="16" idx="1"/>
          </p:cNvCxnSpPr>
          <p:nvPr/>
        </p:nvCxnSpPr>
        <p:spPr bwMode="auto">
          <a:xfrm flipV="1">
            <a:off x="4869863" y="1776235"/>
            <a:ext cx="321511" cy="13481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pic>
        <p:nvPicPr>
          <p:cNvPr id="50" name="Picture 49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F938D7C3-CEC2-B74C-AB29-BF965D97AF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"/>
          <a:stretch/>
        </p:blipFill>
        <p:spPr>
          <a:xfrm>
            <a:off x="6325409" y="2845625"/>
            <a:ext cx="1899421" cy="1024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Picture 51" descr="A picture containing tree, outdoor, street, lined&#10;&#10;Description automatically generated">
            <a:extLst>
              <a:ext uri="{FF2B5EF4-FFF2-40B4-BE49-F238E27FC236}">
                <a16:creationId xmlns:a16="http://schemas.microsoft.com/office/drawing/2014/main" id="{E68215BD-9CBA-AB42-8C9B-8C16D1DB90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5" y="2803317"/>
            <a:ext cx="1899421" cy="10717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49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F7F54-91F8-8143-A802-92C836AE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 not overpay for fault tolerance!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B76F-DB81-1B42-B27A-0EBA68ECF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89" y="3422073"/>
            <a:ext cx="8268176" cy="1360670"/>
          </a:xfrm>
        </p:spPr>
        <p:txBody>
          <a:bodyPr/>
          <a:lstStyle/>
          <a:p>
            <a:r>
              <a:rPr lang="en-US"/>
              <a:t>We argue that the situation in fault tolerance is similar</a:t>
            </a:r>
          </a:p>
          <a:p>
            <a:pPr lvl="1"/>
            <a:r>
              <a:rPr lang="en-US"/>
              <a:t>Some solutions are more powerful/general/pessimistic than what we really need</a:t>
            </a:r>
          </a:p>
          <a:p>
            <a:pPr lvl="1"/>
            <a:r>
              <a:rPr lang="en-US"/>
              <a:t>Real-time systems in particular have some really attractive options</a:t>
            </a:r>
          </a:p>
          <a:p>
            <a:pPr lvl="1"/>
            <a:r>
              <a:rPr lang="en-US"/>
              <a:t>The "price tags" can differ a LOT – sometimes by several orders of magnitude!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44F06-3CC8-7942-8D06-404D4C3673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850EE-4B92-C146-9545-2EA24F12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29257C-88BC-5E45-8896-51E1C4FD6FA9}"/>
              </a:ext>
            </a:extLst>
          </p:cNvPr>
          <p:cNvGrpSpPr/>
          <p:nvPr/>
        </p:nvGrpSpPr>
        <p:grpSpPr>
          <a:xfrm>
            <a:off x="3110393" y="1213783"/>
            <a:ext cx="4865460" cy="2382191"/>
            <a:chOff x="2128677" y="1213783"/>
            <a:chExt cx="4865460" cy="238219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AC19AE1-4972-574E-92F5-9F5F3DDAA18E}"/>
                </a:ext>
              </a:extLst>
            </p:cNvPr>
            <p:cNvSpPr/>
            <p:nvPr/>
          </p:nvSpPr>
          <p:spPr bwMode="auto">
            <a:xfrm>
              <a:off x="2128677" y="1213783"/>
              <a:ext cx="4459244" cy="1933859"/>
            </a:xfrm>
            <a:prstGeom prst="rect">
              <a:avLst/>
            </a:prstGeom>
            <a:solidFill>
              <a:schemeClr val="tx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63FC8D-65F7-934E-BD91-BE60AD348F55}"/>
                </a:ext>
              </a:extLst>
            </p:cNvPr>
            <p:cNvSpPr txBox="1"/>
            <p:nvPr/>
          </p:nvSpPr>
          <p:spPr>
            <a:xfrm>
              <a:off x="2149862" y="1213783"/>
              <a:ext cx="4844275" cy="238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tabLst>
                  <a:tab pos="2390775" algn="l"/>
                  <a:tab pos="3140075" algn="l"/>
                  <a:tab pos="3825875" algn="l"/>
                </a:tabLst>
              </a:pPr>
              <a:r>
                <a:rPr lang="en-US" sz="1200">
                  <a:solidFill>
                    <a:schemeClr val="bg1"/>
                  </a:solidFill>
                </a:rPr>
                <a:t>STATE-MACHINE REPLICATION	Tall	Grande	Venti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Do nothing	0.00	0.00	0.00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Simple backup	0.99	1.99	2.99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Paxos	2.99	3.99	4.99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PBFT	5.99	7.99	9.99</a:t>
              </a:r>
              <a:br>
                <a:rPr lang="en-US" sz="1200">
                  <a:solidFill>
                    <a:schemeClr val="bg1"/>
                  </a:solidFill>
                </a:rPr>
              </a:b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CONSENSUS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Flooding	0.55	0.75	0.95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Trusted hardware	1.95	2.95	3.95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EIG trees	4.95	6.95	9.95</a:t>
              </a:r>
            </a:p>
            <a:p>
              <a:pPr algn="l">
                <a:tabLst>
                  <a:tab pos="2390775" algn="l"/>
                  <a:tab pos="3140075" algn="l"/>
                  <a:tab pos="3825875" algn="l"/>
                </a:tabLst>
              </a:pPr>
              <a:endParaRPr lang="en-US" sz="1200">
                <a:solidFill>
                  <a:schemeClr val="bg1"/>
                </a:solidFill>
              </a:endParaRPr>
            </a:p>
            <a:p>
              <a:pPr algn="l">
                <a:tabLst>
                  <a:tab pos="2624138" algn="l"/>
                  <a:tab pos="3370263" algn="l"/>
                  <a:tab pos="4278313" algn="l"/>
                </a:tabLst>
              </a:pPr>
              <a:endParaRPr lang="en-US" sz="120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7BF5D1E-3035-2147-94A8-D4C31F4123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t="19657" r="48292"/>
          <a:stretch/>
        </p:blipFill>
        <p:spPr>
          <a:xfrm>
            <a:off x="1894517" y="1208497"/>
            <a:ext cx="1215875" cy="1950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321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0D07C5-954D-B649-AB1C-7AE69BBB1120}"/>
              </a:ext>
            </a:extLst>
          </p:cNvPr>
          <p:cNvSpPr/>
          <p:nvPr/>
        </p:nvSpPr>
        <p:spPr bwMode="auto">
          <a:xfrm>
            <a:off x="7196796" y="1070890"/>
            <a:ext cx="1514717" cy="1500860"/>
          </a:xfrm>
          <a:prstGeom prst="rect">
            <a:avLst/>
          </a:prstGeom>
          <a:solidFill>
            <a:srgbClr val="33CC3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0A7B5-08FF-B042-8877-E8A142C5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7A9A1-E085-BC46-B8F9-B3EF7FB3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89" y="1017958"/>
            <a:ext cx="8292162" cy="3399234"/>
          </a:xfrm>
        </p:spPr>
        <p:txBody>
          <a:bodyPr/>
          <a:lstStyle/>
          <a:p>
            <a:r>
              <a:rPr lang="en-US"/>
              <a:t>We look at the design space for consensus</a:t>
            </a:r>
          </a:p>
          <a:p>
            <a:pPr lvl="1"/>
            <a:r>
              <a:rPr lang="en-US"/>
              <a:t>Reputation for being extremely difficult to solve</a:t>
            </a:r>
          </a:p>
          <a:p>
            <a:pPr lvl="1"/>
            <a:r>
              <a:rPr lang="en-US"/>
              <a:t>This is true – but only for a certain "corner" of the space!</a:t>
            </a:r>
          </a:p>
          <a:p>
            <a:pPr lvl="1"/>
            <a:r>
              <a:rPr lang="en-US"/>
              <a:t>The rest has solutions that are MUCH simpler!</a:t>
            </a:r>
          </a:p>
          <a:p>
            <a:endParaRPr lang="en-US" sz="800"/>
          </a:p>
          <a:p>
            <a:r>
              <a:rPr lang="en-US"/>
              <a:t>We also cover two case studies</a:t>
            </a:r>
          </a:p>
          <a:p>
            <a:pPr lvl="1"/>
            <a:r>
              <a:rPr lang="en-US"/>
              <a:t>"Real-time Replica Consistency over Ethernet with Reliability Bounds" (RTAS'20)</a:t>
            </a:r>
          </a:p>
          <a:p>
            <a:pPr lvl="1"/>
            <a:r>
              <a:rPr lang="en-US"/>
              <a:t>"RT-ByzCast: Byzantine-Resilient Real-Time Reliable Broadcast" (Trans. Comp.'19)</a:t>
            </a:r>
          </a:p>
          <a:p>
            <a:endParaRPr lang="en-US" sz="800"/>
          </a:p>
          <a:p>
            <a:r>
              <a:rPr lang="en-US"/>
              <a:t>I will show you an alternative solution for the first one that is:</a:t>
            </a:r>
          </a:p>
          <a:p>
            <a:pPr lvl="1"/>
            <a:r>
              <a:rPr lang="en-US"/>
              <a:t>Much simpler</a:t>
            </a:r>
          </a:p>
          <a:p>
            <a:pPr lvl="1"/>
            <a:r>
              <a:rPr lang="en-US"/>
              <a:t>A lot more reliable</a:t>
            </a:r>
          </a:p>
          <a:p>
            <a:pPr lvl="1"/>
            <a:r>
              <a:rPr lang="en-US"/>
              <a:t>Orders of magnitude cheaper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774E2-6042-1F4B-9EF9-E3E524FAF5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EC146-14EC-5642-B9B1-657B341C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737CFC6-E9D8-2D4D-A1E7-69B48B86A4E6}"/>
              </a:ext>
            </a:extLst>
          </p:cNvPr>
          <p:cNvSpPr/>
          <p:nvPr/>
        </p:nvSpPr>
        <p:spPr bwMode="auto">
          <a:xfrm>
            <a:off x="7909624" y="1620548"/>
            <a:ext cx="832244" cy="552771"/>
          </a:xfrm>
          <a:custGeom>
            <a:avLst/>
            <a:gdLst>
              <a:gd name="connsiteX0" fmla="*/ 256476 w 832244"/>
              <a:gd name="connsiteY0" fmla="*/ 0 h 552771"/>
              <a:gd name="connsiteX1" fmla="*/ 2476 w 832244"/>
              <a:gd name="connsiteY1" fmla="*/ 279400 h 552771"/>
              <a:gd name="connsiteX2" fmla="*/ 154876 w 832244"/>
              <a:gd name="connsiteY2" fmla="*/ 546100 h 552771"/>
              <a:gd name="connsiteX3" fmla="*/ 586676 w 832244"/>
              <a:gd name="connsiteY3" fmla="*/ 457200 h 552771"/>
              <a:gd name="connsiteX4" fmla="*/ 815276 w 832244"/>
              <a:gd name="connsiteY4" fmla="*/ 292100 h 552771"/>
              <a:gd name="connsiteX5" fmla="*/ 789876 w 832244"/>
              <a:gd name="connsiteY5" fmla="*/ 50800 h 552771"/>
              <a:gd name="connsiteX6" fmla="*/ 586676 w 832244"/>
              <a:gd name="connsiteY6" fmla="*/ 0 h 552771"/>
              <a:gd name="connsiteX7" fmla="*/ 358076 w 832244"/>
              <a:gd name="connsiteY7" fmla="*/ 50800 h 55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2244" h="552771">
                <a:moveTo>
                  <a:pt x="256476" y="0"/>
                </a:moveTo>
                <a:cubicBezTo>
                  <a:pt x="137942" y="94191"/>
                  <a:pt x="19409" y="188383"/>
                  <a:pt x="2476" y="279400"/>
                </a:cubicBezTo>
                <a:cubicBezTo>
                  <a:pt x="-14457" y="370417"/>
                  <a:pt x="57509" y="516467"/>
                  <a:pt x="154876" y="546100"/>
                </a:cubicBezTo>
                <a:cubicBezTo>
                  <a:pt x="252243" y="575733"/>
                  <a:pt x="476609" y="499533"/>
                  <a:pt x="586676" y="457200"/>
                </a:cubicBezTo>
                <a:cubicBezTo>
                  <a:pt x="696743" y="414867"/>
                  <a:pt x="781409" y="359833"/>
                  <a:pt x="815276" y="292100"/>
                </a:cubicBezTo>
                <a:cubicBezTo>
                  <a:pt x="849143" y="224367"/>
                  <a:pt x="827976" y="99483"/>
                  <a:pt x="789876" y="50800"/>
                </a:cubicBezTo>
                <a:cubicBezTo>
                  <a:pt x="751776" y="2117"/>
                  <a:pt x="658643" y="0"/>
                  <a:pt x="586676" y="0"/>
                </a:cubicBezTo>
                <a:cubicBezTo>
                  <a:pt x="514709" y="0"/>
                  <a:pt x="436392" y="25400"/>
                  <a:pt x="358076" y="50800"/>
                </a:cubicBezTo>
              </a:path>
            </a:pathLst>
          </a:cu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200"/>
              <a:t>Hard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08F929-93CF-A14A-8DBE-F724D26FA7AE}"/>
              </a:ext>
            </a:extLst>
          </p:cNvPr>
          <p:cNvSpPr/>
          <p:nvPr/>
        </p:nvSpPr>
        <p:spPr bwMode="auto">
          <a:xfrm>
            <a:off x="8101065" y="1044859"/>
            <a:ext cx="639752" cy="670876"/>
          </a:xfrm>
          <a:custGeom>
            <a:avLst/>
            <a:gdLst>
              <a:gd name="connsiteX0" fmla="*/ 31644 w 661206"/>
              <a:gd name="connsiteY0" fmla="*/ 53327 h 709553"/>
              <a:gd name="connsiteX1" fmla="*/ 122478 w 661206"/>
              <a:gd name="connsiteY1" fmla="*/ 313719 h 709553"/>
              <a:gd name="connsiteX2" fmla="*/ 1366 w 661206"/>
              <a:gd name="connsiteY2" fmla="*/ 495388 h 709553"/>
              <a:gd name="connsiteX3" fmla="*/ 219368 w 661206"/>
              <a:gd name="connsiteY3" fmla="*/ 701279 h 709553"/>
              <a:gd name="connsiteX4" fmla="*/ 467649 w 661206"/>
              <a:gd name="connsiteY4" fmla="*/ 604389 h 709553"/>
              <a:gd name="connsiteX5" fmla="*/ 600873 w 661206"/>
              <a:gd name="connsiteY5" fmla="*/ 683112 h 709553"/>
              <a:gd name="connsiteX6" fmla="*/ 619040 w 661206"/>
              <a:gd name="connsiteY6" fmla="*/ 59382 h 709553"/>
              <a:gd name="connsiteX7" fmla="*/ 31644 w 661206"/>
              <a:gd name="connsiteY7" fmla="*/ 53327 h 709553"/>
              <a:gd name="connsiteX0" fmla="*/ 31644 w 659327"/>
              <a:gd name="connsiteY0" fmla="*/ 39979 h 689922"/>
              <a:gd name="connsiteX1" fmla="*/ 122478 w 659327"/>
              <a:gd name="connsiteY1" fmla="*/ 300371 h 689922"/>
              <a:gd name="connsiteX2" fmla="*/ 1366 w 659327"/>
              <a:gd name="connsiteY2" fmla="*/ 482040 h 689922"/>
              <a:gd name="connsiteX3" fmla="*/ 219368 w 659327"/>
              <a:gd name="connsiteY3" fmla="*/ 687931 h 689922"/>
              <a:gd name="connsiteX4" fmla="*/ 467649 w 659327"/>
              <a:gd name="connsiteY4" fmla="*/ 591041 h 689922"/>
              <a:gd name="connsiteX5" fmla="*/ 600873 w 659327"/>
              <a:gd name="connsiteY5" fmla="*/ 669764 h 689922"/>
              <a:gd name="connsiteX6" fmla="*/ 606929 w 659327"/>
              <a:gd name="connsiteY6" fmla="*/ 469928 h 689922"/>
              <a:gd name="connsiteX7" fmla="*/ 619040 w 659327"/>
              <a:gd name="connsiteY7" fmla="*/ 46034 h 689922"/>
              <a:gd name="connsiteX8" fmla="*/ 31644 w 659327"/>
              <a:gd name="connsiteY8" fmla="*/ 39979 h 689922"/>
              <a:gd name="connsiteX0" fmla="*/ 31644 w 661011"/>
              <a:gd name="connsiteY0" fmla="*/ 23158 h 673101"/>
              <a:gd name="connsiteX1" fmla="*/ 122478 w 661011"/>
              <a:gd name="connsiteY1" fmla="*/ 283550 h 673101"/>
              <a:gd name="connsiteX2" fmla="*/ 1366 w 661011"/>
              <a:gd name="connsiteY2" fmla="*/ 465219 h 673101"/>
              <a:gd name="connsiteX3" fmla="*/ 219368 w 661011"/>
              <a:gd name="connsiteY3" fmla="*/ 671110 h 673101"/>
              <a:gd name="connsiteX4" fmla="*/ 467649 w 661011"/>
              <a:gd name="connsiteY4" fmla="*/ 574220 h 673101"/>
              <a:gd name="connsiteX5" fmla="*/ 600873 w 661011"/>
              <a:gd name="connsiteY5" fmla="*/ 652943 h 673101"/>
              <a:gd name="connsiteX6" fmla="*/ 606929 w 661011"/>
              <a:gd name="connsiteY6" fmla="*/ 453107 h 673101"/>
              <a:gd name="connsiteX7" fmla="*/ 612985 w 661011"/>
              <a:gd name="connsiteY7" fmla="*/ 168493 h 673101"/>
              <a:gd name="connsiteX8" fmla="*/ 619040 w 661011"/>
              <a:gd name="connsiteY8" fmla="*/ 29213 h 673101"/>
              <a:gd name="connsiteX9" fmla="*/ 31644 w 661011"/>
              <a:gd name="connsiteY9" fmla="*/ 23158 h 673101"/>
              <a:gd name="connsiteX0" fmla="*/ 31644 w 660798"/>
              <a:gd name="connsiteY0" fmla="*/ 19521 h 669464"/>
              <a:gd name="connsiteX1" fmla="*/ 122478 w 660798"/>
              <a:gd name="connsiteY1" fmla="*/ 279913 h 669464"/>
              <a:gd name="connsiteX2" fmla="*/ 1366 w 660798"/>
              <a:gd name="connsiteY2" fmla="*/ 461582 h 669464"/>
              <a:gd name="connsiteX3" fmla="*/ 219368 w 660798"/>
              <a:gd name="connsiteY3" fmla="*/ 667473 h 669464"/>
              <a:gd name="connsiteX4" fmla="*/ 467649 w 660798"/>
              <a:gd name="connsiteY4" fmla="*/ 570583 h 669464"/>
              <a:gd name="connsiteX5" fmla="*/ 600873 w 660798"/>
              <a:gd name="connsiteY5" fmla="*/ 649306 h 669464"/>
              <a:gd name="connsiteX6" fmla="*/ 606929 w 660798"/>
              <a:gd name="connsiteY6" fmla="*/ 449470 h 669464"/>
              <a:gd name="connsiteX7" fmla="*/ 612985 w 660798"/>
              <a:gd name="connsiteY7" fmla="*/ 164856 h 669464"/>
              <a:gd name="connsiteX8" fmla="*/ 612985 w 660798"/>
              <a:gd name="connsiteY8" fmla="*/ 80077 h 669464"/>
              <a:gd name="connsiteX9" fmla="*/ 619040 w 660798"/>
              <a:gd name="connsiteY9" fmla="*/ 25576 h 669464"/>
              <a:gd name="connsiteX10" fmla="*/ 31644 w 660798"/>
              <a:gd name="connsiteY10" fmla="*/ 19521 h 669464"/>
              <a:gd name="connsiteX0" fmla="*/ 31644 w 639752"/>
              <a:gd name="connsiteY0" fmla="*/ 24185 h 674128"/>
              <a:gd name="connsiteX1" fmla="*/ 122478 w 639752"/>
              <a:gd name="connsiteY1" fmla="*/ 284577 h 674128"/>
              <a:gd name="connsiteX2" fmla="*/ 1366 w 639752"/>
              <a:gd name="connsiteY2" fmla="*/ 466246 h 674128"/>
              <a:gd name="connsiteX3" fmla="*/ 219368 w 639752"/>
              <a:gd name="connsiteY3" fmla="*/ 672137 h 674128"/>
              <a:gd name="connsiteX4" fmla="*/ 467649 w 639752"/>
              <a:gd name="connsiteY4" fmla="*/ 575247 h 674128"/>
              <a:gd name="connsiteX5" fmla="*/ 600873 w 639752"/>
              <a:gd name="connsiteY5" fmla="*/ 653970 h 674128"/>
              <a:gd name="connsiteX6" fmla="*/ 606929 w 639752"/>
              <a:gd name="connsiteY6" fmla="*/ 454134 h 674128"/>
              <a:gd name="connsiteX7" fmla="*/ 612985 w 639752"/>
              <a:gd name="connsiteY7" fmla="*/ 169520 h 674128"/>
              <a:gd name="connsiteX8" fmla="*/ 612985 w 639752"/>
              <a:gd name="connsiteY8" fmla="*/ 84741 h 674128"/>
              <a:gd name="connsiteX9" fmla="*/ 619040 w 639752"/>
              <a:gd name="connsiteY9" fmla="*/ 30240 h 674128"/>
              <a:gd name="connsiteX10" fmla="*/ 316260 w 639752"/>
              <a:gd name="connsiteY10" fmla="*/ 12072 h 674128"/>
              <a:gd name="connsiteX11" fmla="*/ 31644 w 639752"/>
              <a:gd name="connsiteY11" fmla="*/ 24185 h 674128"/>
              <a:gd name="connsiteX0" fmla="*/ 31644 w 639752"/>
              <a:gd name="connsiteY0" fmla="*/ 20933 h 670876"/>
              <a:gd name="connsiteX1" fmla="*/ 122478 w 639752"/>
              <a:gd name="connsiteY1" fmla="*/ 281325 h 670876"/>
              <a:gd name="connsiteX2" fmla="*/ 1366 w 639752"/>
              <a:gd name="connsiteY2" fmla="*/ 462994 h 670876"/>
              <a:gd name="connsiteX3" fmla="*/ 219368 w 639752"/>
              <a:gd name="connsiteY3" fmla="*/ 668885 h 670876"/>
              <a:gd name="connsiteX4" fmla="*/ 467649 w 639752"/>
              <a:gd name="connsiteY4" fmla="*/ 571995 h 670876"/>
              <a:gd name="connsiteX5" fmla="*/ 600873 w 639752"/>
              <a:gd name="connsiteY5" fmla="*/ 650718 h 670876"/>
              <a:gd name="connsiteX6" fmla="*/ 606929 w 639752"/>
              <a:gd name="connsiteY6" fmla="*/ 450882 h 670876"/>
              <a:gd name="connsiteX7" fmla="*/ 612985 w 639752"/>
              <a:gd name="connsiteY7" fmla="*/ 166268 h 670876"/>
              <a:gd name="connsiteX8" fmla="*/ 612985 w 639752"/>
              <a:gd name="connsiteY8" fmla="*/ 81489 h 670876"/>
              <a:gd name="connsiteX9" fmla="*/ 619040 w 639752"/>
              <a:gd name="connsiteY9" fmla="*/ 26988 h 670876"/>
              <a:gd name="connsiteX10" fmla="*/ 316260 w 639752"/>
              <a:gd name="connsiteY10" fmla="*/ 8820 h 670876"/>
              <a:gd name="connsiteX11" fmla="*/ 122479 w 639752"/>
              <a:gd name="connsiteY11" fmla="*/ 14876 h 670876"/>
              <a:gd name="connsiteX12" fmla="*/ 31644 w 639752"/>
              <a:gd name="connsiteY12" fmla="*/ 20933 h 67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9752" h="670876">
                <a:moveTo>
                  <a:pt x="31644" y="20933"/>
                </a:moveTo>
                <a:cubicBezTo>
                  <a:pt x="31644" y="65341"/>
                  <a:pt x="127524" y="207648"/>
                  <a:pt x="122478" y="281325"/>
                </a:cubicBezTo>
                <a:cubicBezTo>
                  <a:pt x="117432" y="355002"/>
                  <a:pt x="-14782" y="398401"/>
                  <a:pt x="1366" y="462994"/>
                </a:cubicBezTo>
                <a:cubicBezTo>
                  <a:pt x="17514" y="527587"/>
                  <a:pt x="141654" y="650718"/>
                  <a:pt x="219368" y="668885"/>
                </a:cubicBezTo>
                <a:cubicBezTo>
                  <a:pt x="297082" y="687052"/>
                  <a:pt x="404065" y="575023"/>
                  <a:pt x="467649" y="571995"/>
                </a:cubicBezTo>
                <a:cubicBezTo>
                  <a:pt x="531233" y="568967"/>
                  <a:pt x="570595" y="671913"/>
                  <a:pt x="600873" y="650718"/>
                </a:cubicBezTo>
                <a:cubicBezTo>
                  <a:pt x="631151" y="629523"/>
                  <a:pt x="598855" y="523549"/>
                  <a:pt x="606929" y="450882"/>
                </a:cubicBezTo>
                <a:cubicBezTo>
                  <a:pt x="615003" y="378215"/>
                  <a:pt x="604911" y="232880"/>
                  <a:pt x="612985" y="166268"/>
                </a:cubicBezTo>
                <a:cubicBezTo>
                  <a:pt x="621059" y="99656"/>
                  <a:pt x="611976" y="104702"/>
                  <a:pt x="612985" y="81489"/>
                </a:cubicBezTo>
                <a:cubicBezTo>
                  <a:pt x="613994" y="58276"/>
                  <a:pt x="668494" y="39100"/>
                  <a:pt x="619040" y="26988"/>
                </a:cubicBezTo>
                <a:cubicBezTo>
                  <a:pt x="569586" y="14877"/>
                  <a:pt x="398011" y="14876"/>
                  <a:pt x="316260" y="8820"/>
                </a:cubicBezTo>
                <a:cubicBezTo>
                  <a:pt x="234509" y="2764"/>
                  <a:pt x="169915" y="12857"/>
                  <a:pt x="122479" y="14876"/>
                </a:cubicBezTo>
                <a:cubicBezTo>
                  <a:pt x="75043" y="16895"/>
                  <a:pt x="31644" y="-23475"/>
                  <a:pt x="31644" y="20933"/>
                </a:cubicBezTo>
                <a:close/>
              </a:path>
            </a:pathLst>
          </a:cu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0" rIns="0" rtlCol="0" anchor="ctr"/>
          <a:lstStyle/>
          <a:p>
            <a:pPr algn="ctr"/>
            <a:r>
              <a:rPr lang="en-US" sz="1200"/>
              <a:t>  Really</a:t>
            </a:r>
          </a:p>
          <a:p>
            <a:pPr algn="ctr"/>
            <a:r>
              <a:rPr lang="en-US" sz="1200"/>
              <a:t>hard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E40823-D533-3144-851A-59B368938FA1}"/>
              </a:ext>
            </a:extLst>
          </p:cNvPr>
          <p:cNvSpPr txBox="1"/>
          <p:nvPr/>
        </p:nvSpPr>
        <p:spPr>
          <a:xfrm>
            <a:off x="7423777" y="1315625"/>
            <a:ext cx="497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Easy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38D12D-C468-7E42-B0EB-F6B53386AD45}"/>
              </a:ext>
            </a:extLst>
          </p:cNvPr>
          <p:cNvSpPr/>
          <p:nvPr/>
        </p:nvSpPr>
        <p:spPr bwMode="auto">
          <a:xfrm>
            <a:off x="8080406" y="839572"/>
            <a:ext cx="1018726" cy="23131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3F44AD-01CC-D744-888C-CB10E00C7CE2}"/>
              </a:ext>
            </a:extLst>
          </p:cNvPr>
          <p:cNvSpPr/>
          <p:nvPr/>
        </p:nvSpPr>
        <p:spPr bwMode="auto">
          <a:xfrm rot="5400000">
            <a:off x="8273643" y="1181111"/>
            <a:ext cx="1263359" cy="38761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67E25-B3C3-484C-87A2-ADAF14CA9327}"/>
              </a:ext>
            </a:extLst>
          </p:cNvPr>
          <p:cNvSpPr/>
          <p:nvPr/>
        </p:nvSpPr>
        <p:spPr bwMode="auto">
          <a:xfrm>
            <a:off x="7196796" y="1062681"/>
            <a:ext cx="1514718" cy="1514718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134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7D46-18AA-5443-86E0-568A1E6F8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E086-1D5E-7B40-938C-13689AE5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33CC33"/>
                </a:solidFill>
              </a:rPr>
              <a:t>Overview</a:t>
            </a:r>
          </a:p>
          <a:p>
            <a:r>
              <a:rPr lang="en-US">
                <a:solidFill>
                  <a:srgbClr val="FF9900"/>
                </a:solidFill>
              </a:rPr>
              <a:t>Design space</a:t>
            </a:r>
          </a:p>
          <a:p>
            <a:r>
              <a:rPr lang="en-US"/>
              <a:t>Case study</a:t>
            </a:r>
          </a:p>
          <a:p>
            <a:r>
              <a:rPr lang="en-US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50629-38D2-7A47-8D44-C81601A79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FA8F8-D4D2-484D-A3F7-D69AB847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6DEA46-B706-0940-8C27-24F748C1F22C}"/>
              </a:ext>
            </a:extLst>
          </p:cNvPr>
          <p:cNvGrpSpPr/>
          <p:nvPr/>
        </p:nvGrpSpPr>
        <p:grpSpPr>
          <a:xfrm>
            <a:off x="2730825" y="1508623"/>
            <a:ext cx="547026" cy="314325"/>
            <a:chOff x="5508922" y="2514600"/>
            <a:chExt cx="729367" cy="419100"/>
          </a:xfrm>
        </p:grpSpPr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9731EB6-BFB2-7D48-BC90-C41929480254}"/>
                </a:ext>
              </a:extLst>
            </p:cNvPr>
            <p:cNvSpPr/>
            <p:nvPr/>
          </p:nvSpPr>
          <p:spPr bwMode="auto">
            <a:xfrm rot="10800000">
              <a:off x="5508922" y="2514600"/>
              <a:ext cx="695325" cy="419100"/>
            </a:xfrm>
            <a:prstGeom prst="rightArrow">
              <a:avLst/>
            </a:prstGeom>
            <a:solidFill>
              <a:srgbClr val="FF99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79E191-69E0-9A43-9A40-41FA8BD80E6B}"/>
                </a:ext>
              </a:extLst>
            </p:cNvPr>
            <p:cNvSpPr txBox="1"/>
            <p:nvPr/>
          </p:nvSpPr>
          <p:spPr>
            <a:xfrm>
              <a:off x="5650092" y="2584288"/>
              <a:ext cx="5881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50">
                  <a:latin typeface="Arial" pitchFamily="34" charset="0"/>
                  <a:cs typeface="Arial" pitchFamily="34" charset="0"/>
                </a:rPr>
                <a:t>NEXT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84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235E-1484-6B4B-ABE3-A9E879D87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Faults in embedded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921B1-FD89-C241-8698-7B22B8C69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Lots of things can go wrong in an </a:t>
            </a:r>
            <a:br>
              <a:rPr lang="en-US"/>
            </a:br>
            <a:r>
              <a:rPr lang="en-US"/>
              <a:t>embedded system</a:t>
            </a:r>
          </a:p>
          <a:p>
            <a:pPr lvl="1"/>
            <a:r>
              <a:rPr lang="en-US"/>
              <a:t>Computation error</a:t>
            </a:r>
          </a:p>
          <a:p>
            <a:pPr lvl="1"/>
            <a:r>
              <a:rPr lang="en-US"/>
              <a:t>Packet corruption</a:t>
            </a:r>
          </a:p>
          <a:p>
            <a:pPr lvl="1"/>
            <a:r>
              <a:rPr lang="en-US"/>
              <a:t>Packet loss</a:t>
            </a:r>
          </a:p>
          <a:p>
            <a:pPr lvl="1"/>
            <a:r>
              <a:rPr lang="en-US"/>
              <a:t>...</a:t>
            </a:r>
            <a:br>
              <a:rPr lang="en-US"/>
            </a:br>
            <a:endParaRPr lang="en-US"/>
          </a:p>
          <a:p>
            <a:r>
              <a:rPr lang="en-US"/>
              <a:t>We do need fault tolerance!</a:t>
            </a:r>
            <a:br>
              <a:rPr lang="en-US"/>
            </a:br>
            <a:endParaRPr lang="en-US" sz="1600"/>
          </a:p>
          <a:p>
            <a:r>
              <a:rPr lang="en-US"/>
              <a:t>Not all faults are crash faults!</a:t>
            </a:r>
          </a:p>
          <a:p>
            <a:pPr lvl="1"/>
            <a:r>
              <a:rPr lang="en-US"/>
              <a:t>Crash faults would mean that a faulty node just stops</a:t>
            </a:r>
          </a:p>
          <a:p>
            <a:pPr lvl="1"/>
            <a:r>
              <a:rPr lang="en-US"/>
              <a:t>We need something that can tolerate </a:t>
            </a:r>
            <a:r>
              <a:rPr lang="en-US">
                <a:solidFill>
                  <a:srgbClr val="FF9900"/>
                </a:solidFill>
              </a:rPr>
              <a:t>non-crash faults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12F22-A5AA-9D45-B4E9-57363A426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96586-CF37-0B4B-8B2F-25E17D849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D7FB39A-A834-BA4C-A821-51B82B003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285" y="1138578"/>
            <a:ext cx="1562663" cy="1578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449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615-05C5-A149-B2B2-BD886974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Let's assume Byzantine faults!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0EC5-2BD3-D944-9454-A804EE23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412570"/>
            <a:ext cx="8000674" cy="1224743"/>
          </a:xfrm>
        </p:spPr>
        <p:txBody>
          <a:bodyPr/>
          <a:lstStyle/>
          <a:p>
            <a:r>
              <a:rPr lang="en-US"/>
              <a:t>Interesting candidate: The Byzantine model </a:t>
            </a:r>
          </a:p>
          <a:p>
            <a:pPr lvl="1"/>
            <a:r>
              <a:rPr lang="en-US"/>
              <a:t>Assumes that a faulty node can do (almost) anything!</a:t>
            </a:r>
          </a:p>
          <a:p>
            <a:pPr lvl="1"/>
            <a:r>
              <a:rPr lang="en-US"/>
              <a:t>Includes all of the faults from the previous slide</a:t>
            </a:r>
          </a:p>
          <a:p>
            <a:r>
              <a:rPr lang="en-US"/>
              <a:t>Safe choice! Why not tolerate Byzantine faults?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0D848-9692-A249-A6F3-7817E627E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469B-C714-AA4F-B003-11DBD292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5" name="Group 13">
            <a:extLst>
              <a:ext uri="{FF2B5EF4-FFF2-40B4-BE49-F238E27FC236}">
                <a16:creationId xmlns:a16="http://schemas.microsoft.com/office/drawing/2014/main" id="{22516C80-4393-7B4A-A2F7-46F33133F1DD}"/>
              </a:ext>
            </a:extLst>
          </p:cNvPr>
          <p:cNvGrpSpPr/>
          <p:nvPr/>
        </p:nvGrpSpPr>
        <p:grpSpPr>
          <a:xfrm>
            <a:off x="2302593" y="1034198"/>
            <a:ext cx="4724353" cy="2285272"/>
            <a:chOff x="2505075" y="1600200"/>
            <a:chExt cx="4706167" cy="2276475"/>
          </a:xfrm>
          <a:solidFill>
            <a:srgbClr val="0070C0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DDC3984-E3B6-9247-A64C-DA6C213C1CC9}"/>
                </a:ext>
              </a:extLst>
            </p:cNvPr>
            <p:cNvSpPr/>
            <p:nvPr/>
          </p:nvSpPr>
          <p:spPr bwMode="auto">
            <a:xfrm>
              <a:off x="2505075" y="1600200"/>
              <a:ext cx="4695825" cy="2276475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D104DA-5DB4-CE4C-A657-4E2FEE2D284D}"/>
                </a:ext>
              </a:extLst>
            </p:cNvPr>
            <p:cNvSpPr txBox="1"/>
            <p:nvPr/>
          </p:nvSpPr>
          <p:spPr>
            <a:xfrm>
              <a:off x="6597995" y="2363949"/>
              <a:ext cx="613247" cy="521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chemeClr val="bg1"/>
                  </a:solidFill>
                </a:rPr>
                <a:t>All</a:t>
              </a:r>
              <a:br>
                <a:rPr lang="en-US" sz="1400">
                  <a:solidFill>
                    <a:schemeClr val="bg1"/>
                  </a:solidFill>
                </a:rPr>
              </a:br>
              <a:r>
                <a:rPr lang="en-US" sz="1400">
                  <a:solidFill>
                    <a:schemeClr val="bg1"/>
                  </a:solidFill>
                </a:rPr>
                <a:t>faults</a:t>
              </a:r>
            </a:p>
          </p:txBody>
        </p:sp>
      </p:grpSp>
      <p:grpSp>
        <p:nvGrpSpPr>
          <p:cNvPr id="9" name="Group 13">
            <a:extLst>
              <a:ext uri="{FF2B5EF4-FFF2-40B4-BE49-F238E27FC236}">
                <a16:creationId xmlns:a16="http://schemas.microsoft.com/office/drawing/2014/main" id="{249A90A7-1ED9-7D49-9488-1342A7688E71}"/>
              </a:ext>
            </a:extLst>
          </p:cNvPr>
          <p:cNvGrpSpPr/>
          <p:nvPr/>
        </p:nvGrpSpPr>
        <p:grpSpPr>
          <a:xfrm>
            <a:off x="2854767" y="1316738"/>
            <a:ext cx="3609622" cy="1778953"/>
            <a:chOff x="2583640" y="1664958"/>
            <a:chExt cx="4619130" cy="2276475"/>
          </a:xfrm>
          <a:solidFill>
            <a:srgbClr val="33CC33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1D53EA8-7D0D-FE45-92F6-424DA17892B3}"/>
                </a:ext>
              </a:extLst>
            </p:cNvPr>
            <p:cNvSpPr/>
            <p:nvPr/>
          </p:nvSpPr>
          <p:spPr bwMode="auto">
            <a:xfrm>
              <a:off x="2583640" y="1664958"/>
              <a:ext cx="4619130" cy="2276475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B990C1-C16F-2C4F-A14C-98F7120FBAF7}"/>
                </a:ext>
              </a:extLst>
            </p:cNvPr>
            <p:cNvSpPr txBox="1"/>
            <p:nvPr/>
          </p:nvSpPr>
          <p:spPr>
            <a:xfrm>
              <a:off x="2895449" y="2415774"/>
              <a:ext cx="1264506" cy="69964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/>
                <a:t>Byzantine</a:t>
              </a:r>
              <a:br>
                <a:rPr lang="en-US" sz="1600"/>
              </a:br>
              <a:r>
                <a:rPr lang="en-US" sz="1600"/>
                <a:t>faults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173598A-B4EC-A34D-BFED-45E0F2D73334}"/>
              </a:ext>
            </a:extLst>
          </p:cNvPr>
          <p:cNvSpPr/>
          <p:nvPr/>
        </p:nvSpPr>
        <p:spPr bwMode="auto">
          <a:xfrm>
            <a:off x="4330242" y="2372397"/>
            <a:ext cx="1177853" cy="530673"/>
          </a:xfrm>
          <a:prstGeom prst="ellipse">
            <a:avLst/>
          </a:prstGeom>
          <a:solidFill>
            <a:srgbClr val="FFC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1600"/>
              <a:t>Crash</a:t>
            </a:r>
            <a:br>
              <a:rPr lang="en-US" sz="1600"/>
            </a:br>
            <a:r>
              <a:rPr lang="en-US" sz="1600"/>
              <a:t>faults</a:t>
            </a:r>
          </a:p>
        </p:txBody>
      </p:sp>
      <p:sp>
        <p:nvSpPr>
          <p:cNvPr id="14" name="Explosion 2 13">
            <a:extLst>
              <a:ext uri="{FF2B5EF4-FFF2-40B4-BE49-F238E27FC236}">
                <a16:creationId xmlns:a16="http://schemas.microsoft.com/office/drawing/2014/main" id="{F1736D89-8A82-E04C-B84E-D8363C3652BB}"/>
              </a:ext>
            </a:extLst>
          </p:cNvPr>
          <p:cNvSpPr/>
          <p:nvPr/>
        </p:nvSpPr>
        <p:spPr bwMode="auto">
          <a:xfrm>
            <a:off x="5322345" y="1752189"/>
            <a:ext cx="336437" cy="336437"/>
          </a:xfrm>
          <a:prstGeom prst="irregularSeal2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DC4015ED-7E6D-EB4C-8D86-A88E5A92B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 flipV="1">
            <a:off x="5680965" y="1649466"/>
            <a:ext cx="381292" cy="396148"/>
          </a:xfrm>
          <a:prstGeom prst="rect">
            <a:avLst/>
          </a:prstGeom>
        </p:spPr>
      </p:pic>
      <p:pic>
        <p:nvPicPr>
          <p:cNvPr id="20" name="Picture 19" descr="Shape&#10;&#10;Description automatically generated with low confidence">
            <a:extLst>
              <a:ext uri="{FF2B5EF4-FFF2-40B4-BE49-F238E27FC236}">
                <a16:creationId xmlns:a16="http://schemas.microsoft.com/office/drawing/2014/main" id="{9D0A90D6-11FD-C646-9277-F6E95B736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13" y="2059017"/>
            <a:ext cx="284843" cy="284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11D760-F3D3-4046-A378-2D31EBF7909A}"/>
              </a:ext>
            </a:extLst>
          </p:cNvPr>
          <p:cNvSpPr txBox="1"/>
          <p:nvPr/>
        </p:nvSpPr>
        <p:spPr>
          <a:xfrm>
            <a:off x="6779915" y="941098"/>
            <a:ext cx="1025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Faults from</a:t>
            </a:r>
            <a:br>
              <a:rPr lang="en-US" sz="1200">
                <a:solidFill>
                  <a:srgbClr val="FF0000"/>
                </a:solidFill>
              </a:rPr>
            </a:br>
            <a:r>
              <a:rPr lang="en-US" sz="1200">
                <a:solidFill>
                  <a:srgbClr val="FF0000"/>
                </a:solidFill>
              </a:rPr>
              <a:t>the previous</a:t>
            </a:r>
            <a:br>
              <a:rPr lang="en-US" sz="1200">
                <a:solidFill>
                  <a:srgbClr val="FF0000"/>
                </a:solidFill>
              </a:rPr>
            </a:br>
            <a:r>
              <a:rPr lang="en-US" sz="1200">
                <a:solidFill>
                  <a:srgbClr val="FF0000"/>
                </a:solidFill>
              </a:rPr>
              <a:t>slide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18D5EA7-B9F7-F04A-B68E-FA8AD9F8CC6D}"/>
              </a:ext>
            </a:extLst>
          </p:cNvPr>
          <p:cNvCxnSpPr/>
          <p:nvPr/>
        </p:nvCxnSpPr>
        <p:spPr bwMode="auto">
          <a:xfrm flipH="1">
            <a:off x="6107027" y="1405018"/>
            <a:ext cx="919919" cy="4425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16251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66FED-DA5C-0745-9503-82704FD67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Tolerating Byzantine faults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06435-35C4-5947-8688-99C54006A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2996292"/>
            <a:ext cx="8000674" cy="1957901"/>
          </a:xfrm>
        </p:spPr>
        <p:txBody>
          <a:bodyPr/>
          <a:lstStyle/>
          <a:p>
            <a:r>
              <a:rPr lang="en-US"/>
              <a:t>Problem: Most Byzantine-tolerant algorithms</a:t>
            </a:r>
          </a:p>
          <a:p>
            <a:pPr lvl="1"/>
            <a:r>
              <a:rPr lang="en-US"/>
              <a:t>... are very complex</a:t>
            </a:r>
          </a:p>
          <a:p>
            <a:pPr lvl="1"/>
            <a:r>
              <a:rPr lang="en-US"/>
              <a:t>... have a considerable overhead</a:t>
            </a:r>
          </a:p>
          <a:p>
            <a:pPr lvl="1"/>
            <a:r>
              <a:rPr lang="en-US"/>
              <a:t>... require fairly strong assumptions (e.g., N&gt;3f)</a:t>
            </a:r>
          </a:p>
          <a:p>
            <a:r>
              <a:rPr lang="en-US"/>
              <a:t>Sounds like awfully hard work for packet corruptions,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6850-897D-C244-9C72-CC5F117085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54343-8C1D-1B41-AD56-65A0A398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64052F8-68DE-B94F-AB08-B0092BC41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79" y="972297"/>
            <a:ext cx="3072234" cy="135495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8C41A4-52B4-A44C-8108-6AF4E46C64DE}"/>
              </a:ext>
            </a:extLst>
          </p:cNvPr>
          <p:cNvGrpSpPr/>
          <p:nvPr/>
        </p:nvGrpSpPr>
        <p:grpSpPr>
          <a:xfrm>
            <a:off x="1390261" y="973090"/>
            <a:ext cx="3694923" cy="1861087"/>
            <a:chOff x="1390261" y="973090"/>
            <a:chExt cx="4773977" cy="2404593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E59A083F-7CEC-9D46-966D-3AB4C22BD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261" y="986347"/>
              <a:ext cx="1378113" cy="239133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12924BC0-EC97-2E4E-858D-87BBAADCB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5475" y="973090"/>
              <a:ext cx="1764852" cy="2008856"/>
            </a:xfrm>
            <a:prstGeom prst="rect">
              <a:avLst/>
            </a:prstGeom>
          </p:spPr>
        </p:pic>
        <p:pic>
          <p:nvPicPr>
            <p:cNvPr id="13" name="Picture 12" descr="Text, letter&#10;&#10;Description automatically generated">
              <a:extLst>
                <a:ext uri="{FF2B5EF4-FFF2-40B4-BE49-F238E27FC236}">
                  <a16:creationId xmlns:a16="http://schemas.microsoft.com/office/drawing/2014/main" id="{DDA835D4-D46A-DC48-A461-42449116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0327" y="1010038"/>
              <a:ext cx="1583911" cy="15605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156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1615-05C5-A149-B2B2-BD886974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this so difficult?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A0EC5-2BD3-D944-9454-A804EE23F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90" y="3473798"/>
            <a:ext cx="8000674" cy="1224743"/>
          </a:xfrm>
        </p:spPr>
        <p:txBody>
          <a:bodyPr/>
          <a:lstStyle/>
          <a:p>
            <a:r>
              <a:rPr lang="en-US"/>
              <a:t>Not all Byzantine faults are equally hard!</a:t>
            </a:r>
          </a:p>
          <a:p>
            <a:pPr lvl="1"/>
            <a:r>
              <a:rPr lang="en-US"/>
              <a:t>If a faulty node can do "anything", it could also tell lies, attack other nodes, ...</a:t>
            </a:r>
          </a:p>
          <a:p>
            <a:pPr lvl="1"/>
            <a:r>
              <a:rPr lang="en-US"/>
              <a:t>We can think of a faulty node as being controlled by a malicious adversary</a:t>
            </a:r>
          </a:p>
          <a:p>
            <a:pPr lvl="1"/>
            <a:r>
              <a:rPr lang="en-US"/>
              <a:t>The faults I discussed earlier (random corruption) are not like this!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0D848-9692-A249-A6F3-7817E627E8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B469B-C714-AA4F-B003-11DBD2928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RTAS (May 21, 2021)</a:t>
            </a:r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481895-FE7C-B048-94AB-E878B8D40904}"/>
              </a:ext>
            </a:extLst>
          </p:cNvPr>
          <p:cNvGrpSpPr/>
          <p:nvPr/>
        </p:nvGrpSpPr>
        <p:grpSpPr>
          <a:xfrm>
            <a:off x="2302593" y="1034198"/>
            <a:ext cx="4724353" cy="2285272"/>
            <a:chOff x="2059997" y="952091"/>
            <a:chExt cx="5053009" cy="2444250"/>
          </a:xfrm>
        </p:grpSpPr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22516C80-4393-7B4A-A2F7-46F33133F1DD}"/>
                </a:ext>
              </a:extLst>
            </p:cNvPr>
            <p:cNvGrpSpPr/>
            <p:nvPr/>
          </p:nvGrpSpPr>
          <p:grpSpPr>
            <a:xfrm>
              <a:off x="2059997" y="952091"/>
              <a:ext cx="5053009" cy="2444250"/>
              <a:chOff x="2505075" y="1600200"/>
              <a:chExt cx="4706167" cy="2276475"/>
            </a:xfrm>
            <a:solidFill>
              <a:srgbClr val="0070C0"/>
            </a:solidFill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DDC3984-E3B6-9247-A64C-DA6C213C1CC9}"/>
                  </a:ext>
                </a:extLst>
              </p:cNvPr>
              <p:cNvSpPr/>
              <p:nvPr/>
            </p:nvSpPr>
            <p:spPr bwMode="auto">
              <a:xfrm>
                <a:off x="2505075" y="1600200"/>
                <a:ext cx="4695825" cy="2276475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3D104DA-5DB4-CE4C-A657-4E2FEE2D284D}"/>
                  </a:ext>
                </a:extLst>
              </p:cNvPr>
              <p:cNvSpPr txBox="1"/>
              <p:nvPr/>
            </p:nvSpPr>
            <p:spPr>
              <a:xfrm>
                <a:off x="6597995" y="2363949"/>
                <a:ext cx="613247" cy="5212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All</a:t>
                </a:r>
                <a:br>
                  <a:rPr lang="en-US" sz="1400">
                    <a:solidFill>
                      <a:schemeClr val="bg1"/>
                    </a:solidFill>
                  </a:rPr>
                </a:br>
                <a:r>
                  <a:rPr lang="en-US" sz="1400">
                    <a:solidFill>
                      <a:schemeClr val="bg1"/>
                    </a:solidFill>
                  </a:rPr>
                  <a:t>faults</a:t>
                </a:r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249A90A7-1ED9-7D49-9488-1342A7688E71}"/>
                </a:ext>
              </a:extLst>
            </p:cNvPr>
            <p:cNvGrpSpPr/>
            <p:nvPr/>
          </p:nvGrpSpPr>
          <p:grpSpPr>
            <a:xfrm>
              <a:off x="2650584" y="1254286"/>
              <a:ext cx="3860730" cy="1902708"/>
              <a:chOff x="2583640" y="1664958"/>
              <a:chExt cx="4619130" cy="2276475"/>
            </a:xfrm>
            <a:solidFill>
              <a:srgbClr val="33CC33"/>
            </a:solidFill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1D53EA8-7D0D-FE45-92F6-424DA17892B3}"/>
                  </a:ext>
                </a:extLst>
              </p:cNvPr>
              <p:cNvSpPr/>
              <p:nvPr/>
            </p:nvSpPr>
            <p:spPr bwMode="auto">
              <a:xfrm>
                <a:off x="2583640" y="1664958"/>
                <a:ext cx="4619130" cy="2276475"/>
              </a:xfrm>
              <a:prstGeom prst="ellipse">
                <a:avLst/>
              </a:prstGeom>
              <a:grp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B990C1-C16F-2C4F-A14C-98F7120FBAF7}"/>
                  </a:ext>
                </a:extLst>
              </p:cNvPr>
              <p:cNvSpPr txBox="1"/>
              <p:nvPr/>
            </p:nvSpPr>
            <p:spPr>
              <a:xfrm>
                <a:off x="2699187" y="2652721"/>
                <a:ext cx="1264506" cy="699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/>
                  <a:t>Byzantine</a:t>
                </a:r>
                <a:br>
                  <a:rPr lang="en-US" sz="1600"/>
                </a:br>
                <a:r>
                  <a:rPr lang="en-US" sz="1600"/>
                  <a:t>faults</a:t>
                </a:r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73598A-B4EC-A34D-BFED-45E0F2D73334}"/>
                </a:ext>
              </a:extLst>
            </p:cNvPr>
            <p:cNvSpPr/>
            <p:nvPr/>
          </p:nvSpPr>
          <p:spPr bwMode="auto">
            <a:xfrm>
              <a:off x="4327083" y="2384079"/>
              <a:ext cx="1259792" cy="567590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sz="1600"/>
                <a:t>Crash</a:t>
              </a:r>
              <a:br>
                <a:rPr lang="en-US" sz="1600"/>
              </a:br>
              <a:r>
                <a:rPr lang="en-US" sz="1600"/>
                <a:t>faults</a:t>
              </a:r>
            </a:p>
          </p:txBody>
        </p:sp>
      </p:grpSp>
      <p:sp>
        <p:nvSpPr>
          <p:cNvPr id="6" name="Explosion 2 5">
            <a:extLst>
              <a:ext uri="{FF2B5EF4-FFF2-40B4-BE49-F238E27FC236}">
                <a16:creationId xmlns:a16="http://schemas.microsoft.com/office/drawing/2014/main" id="{81E66F9E-2533-404B-85F7-5EF7D80ED28F}"/>
              </a:ext>
            </a:extLst>
          </p:cNvPr>
          <p:cNvSpPr/>
          <p:nvPr/>
        </p:nvSpPr>
        <p:spPr bwMode="auto">
          <a:xfrm>
            <a:off x="5322345" y="1752189"/>
            <a:ext cx="336437" cy="336437"/>
          </a:xfrm>
          <a:prstGeom prst="irregularSeal2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56BDD60-0E9E-4A48-B5B5-33816CB95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00000" flipV="1">
            <a:off x="5680965" y="1649466"/>
            <a:ext cx="381292" cy="396148"/>
          </a:xfrm>
          <a:prstGeom prst="rect">
            <a:avLst/>
          </a:prstGeom>
        </p:spPr>
      </p:pic>
      <p:pic>
        <p:nvPicPr>
          <p:cNvPr id="23" name="Picture 22" descr="Shape&#10;&#10;Description automatically generated with low confidence">
            <a:extLst>
              <a:ext uri="{FF2B5EF4-FFF2-40B4-BE49-F238E27FC236}">
                <a16:creationId xmlns:a16="http://schemas.microsoft.com/office/drawing/2014/main" id="{07A9750A-8F8A-7E45-9383-BAE9BE819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13" y="2059017"/>
            <a:ext cx="284843" cy="2848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E7F73A4-EFAB-4844-9C1D-611B36F46E6C}"/>
              </a:ext>
            </a:extLst>
          </p:cNvPr>
          <p:cNvSpPr txBox="1"/>
          <p:nvPr/>
        </p:nvSpPr>
        <p:spPr>
          <a:xfrm>
            <a:off x="1764566" y="879870"/>
            <a:ext cx="10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Adversarial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behavior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A0CE7ED-B5E9-284E-9B4B-B9097FAB8B21}"/>
              </a:ext>
            </a:extLst>
          </p:cNvPr>
          <p:cNvCxnSpPr>
            <a:cxnSpLocks/>
          </p:cNvCxnSpPr>
          <p:nvPr/>
        </p:nvCxnSpPr>
        <p:spPr bwMode="auto">
          <a:xfrm>
            <a:off x="2695403" y="1168963"/>
            <a:ext cx="878221" cy="5249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D2B77F3-B65C-6746-B6C9-FC7F1EEB9B51}"/>
              </a:ext>
            </a:extLst>
          </p:cNvPr>
          <p:cNvSpPr txBox="1"/>
          <p:nvPr/>
        </p:nvSpPr>
        <p:spPr>
          <a:xfrm>
            <a:off x="6337365" y="652248"/>
            <a:ext cx="9909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Random</a:t>
            </a:r>
            <a:br>
              <a:rPr lang="en-US" sz="1400">
                <a:solidFill>
                  <a:srgbClr val="FF0000"/>
                </a:solidFill>
              </a:rPr>
            </a:br>
            <a:r>
              <a:rPr lang="en-US" sz="1400">
                <a:solidFill>
                  <a:srgbClr val="FF0000"/>
                </a:solidFill>
              </a:rPr>
              <a:t>corruption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1213F1D-F0BA-274C-B82F-1A851D021F66}"/>
              </a:ext>
            </a:extLst>
          </p:cNvPr>
          <p:cNvCxnSpPr>
            <a:cxnSpLocks/>
            <a:stCxn id="28" idx="2"/>
          </p:cNvCxnSpPr>
          <p:nvPr/>
        </p:nvCxnSpPr>
        <p:spPr bwMode="auto">
          <a:xfrm flipH="1">
            <a:off x="6063124" y="1175468"/>
            <a:ext cx="769730" cy="6355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494D23D-63F5-D44D-A7D9-465A7E6345B7}"/>
              </a:ext>
            </a:extLst>
          </p:cNvPr>
          <p:cNvGrpSpPr/>
          <p:nvPr/>
        </p:nvGrpSpPr>
        <p:grpSpPr>
          <a:xfrm>
            <a:off x="3552699" y="1403090"/>
            <a:ext cx="1075280" cy="1060192"/>
            <a:chOff x="3552699" y="1403090"/>
            <a:chExt cx="1075280" cy="1060192"/>
          </a:xfrm>
        </p:grpSpPr>
        <p:pic>
          <p:nvPicPr>
            <p:cNvPr id="14" name="Picture 60" descr="MCj03491210000[1]">
              <a:extLst>
                <a:ext uri="{FF2B5EF4-FFF2-40B4-BE49-F238E27FC236}">
                  <a16:creationId xmlns:a16="http://schemas.microsoft.com/office/drawing/2014/main" id="{0C0F3C2E-6066-E54D-8D31-D3B3BED83D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64671" y="1570048"/>
              <a:ext cx="457727" cy="416180"/>
            </a:xfrm>
            <a:prstGeom prst="rect">
              <a:avLst/>
            </a:prstGeom>
            <a:noFill/>
          </p:spPr>
        </p:pic>
        <p:pic>
          <p:nvPicPr>
            <p:cNvPr id="19" name="Picture 60" descr="MCj03491210000[1]">
              <a:extLst>
                <a:ext uri="{FF2B5EF4-FFF2-40B4-BE49-F238E27FC236}">
                  <a16:creationId xmlns:a16="http://schemas.microsoft.com/office/drawing/2014/main" id="{250BE1E4-52D3-9041-987E-E7DFE639E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3701" y="1485846"/>
              <a:ext cx="457727" cy="416180"/>
            </a:xfrm>
            <a:prstGeom prst="rect">
              <a:avLst/>
            </a:prstGeom>
            <a:noFill/>
          </p:spPr>
        </p:pic>
        <p:pic>
          <p:nvPicPr>
            <p:cNvPr id="20" name="Picture 60" descr="MCj03491210000[1]">
              <a:extLst>
                <a:ext uri="{FF2B5EF4-FFF2-40B4-BE49-F238E27FC236}">
                  <a16:creationId xmlns:a16="http://schemas.microsoft.com/office/drawing/2014/main" id="{AEAE6EDB-9FDF-C340-8E3C-535D3138AC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27911" y="1905944"/>
              <a:ext cx="457727" cy="416180"/>
            </a:xfrm>
            <a:prstGeom prst="rect">
              <a:avLst/>
            </a:prstGeom>
            <a:noFill/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41D42FE-8AE9-574C-8E9E-B01E3551B282}"/>
                </a:ext>
              </a:extLst>
            </p:cNvPr>
            <p:cNvSpPr/>
            <p:nvPr/>
          </p:nvSpPr>
          <p:spPr bwMode="auto">
            <a:xfrm>
              <a:off x="3552699" y="1403090"/>
              <a:ext cx="1075280" cy="1060192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Oval 33">
            <a:extLst>
              <a:ext uri="{FF2B5EF4-FFF2-40B4-BE49-F238E27FC236}">
                <a16:creationId xmlns:a16="http://schemas.microsoft.com/office/drawing/2014/main" id="{83272439-DE4E-D64B-931E-50F78AEB1697}"/>
              </a:ext>
            </a:extLst>
          </p:cNvPr>
          <p:cNvSpPr/>
          <p:nvPr/>
        </p:nvSpPr>
        <p:spPr bwMode="auto">
          <a:xfrm>
            <a:off x="5142885" y="1587521"/>
            <a:ext cx="1075280" cy="82165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4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3|14.8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22.5|2.8|4.9|6.8|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11.8|9.1|20.9|12.3|1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6.8|12.7|17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.7|12.5|3.6|22.5|44|30.5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0.2|13.7|17.8|8|6.4|1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4.8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9|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5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7.5|5.8"/>
</p:tagLst>
</file>

<file path=ppt/theme/theme1.xml><?xml version="1.0" encoding="utf-8"?>
<a:theme xmlns:a="http://schemas.openxmlformats.org/drawingml/2006/main" name="lecture">
  <a:themeElements>
    <a:clrScheme name="lectur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lec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lec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c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ctur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33354</TotalTime>
  <Words>1749</Words>
  <Application>Microsoft Macintosh PowerPoint</Application>
  <PresentationFormat>On-screen Show (16:9)</PresentationFormat>
  <Paragraphs>312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Wingdings</vt:lpstr>
      <vt:lpstr>Arial</vt:lpstr>
      <vt:lpstr>Tahoma</vt:lpstr>
      <vt:lpstr>Times New Roman</vt:lpstr>
      <vt:lpstr>lecture</vt:lpstr>
      <vt:lpstr>Do Not Overpay for Fault Tolerance</vt:lpstr>
      <vt:lpstr>Do not overpay for your coffee!</vt:lpstr>
      <vt:lpstr>Do not overpay for fault tolerance!</vt:lpstr>
      <vt:lpstr>Our contributions</vt:lpstr>
      <vt:lpstr>Outline</vt:lpstr>
      <vt:lpstr>Faults in embedded systems</vt:lpstr>
      <vt:lpstr>Let's assume Byzantine faults!</vt:lpstr>
      <vt:lpstr>Tolerating Byzantine faults is hard!</vt:lpstr>
      <vt:lpstr>Why is this so difficult?</vt:lpstr>
      <vt:lpstr>What can we do about random corruption? </vt:lpstr>
      <vt:lpstr>Example: Fault-tolerant consensus</vt:lpstr>
      <vt:lpstr>Outline</vt:lpstr>
      <vt:lpstr>GBB overview</vt:lpstr>
      <vt:lpstr>Problems with the definition</vt:lpstr>
      <vt:lpstr>GBB's solution</vt:lpstr>
      <vt:lpstr>Our solution: S-GBB</vt:lpstr>
      <vt:lpstr>Evaluation: Overhead</vt:lpstr>
      <vt:lpstr>Evaluation: Reliability</vt:lpstr>
      <vt:lpstr>Summary</vt:lpstr>
    </vt:vector>
  </TitlesOfParts>
  <Manager/>
  <Company>University of Pennsylvania</Company>
  <LinksUpToDate>false</LinksUpToDate>
  <SharedDoc>false</SharedDoc>
  <HyperlinkBase>http://nets212.seas.upenn.edu/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Not Overpay for Fault Tolerance!</dc:title>
  <dc:subject>RTAS 2021 talk</dc:subject>
  <dc:creator>Andreas Haeberlen</dc:creator>
  <cp:keywords/>
  <dc:description/>
  <cp:lastModifiedBy>Haeberlen, Andreas</cp:lastModifiedBy>
  <cp:revision>4794</cp:revision>
  <dcterms:created xsi:type="dcterms:W3CDTF">1999-05-23T11:18:07Z</dcterms:created>
  <dcterms:modified xsi:type="dcterms:W3CDTF">2021-05-22T09:07:33Z</dcterms:modified>
  <cp:category>Conference talk</cp:category>
</cp:coreProperties>
</file>