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425" r:id="rId2"/>
    <p:sldId id="426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4" r:id="rId14"/>
    <p:sldId id="463" r:id="rId15"/>
    <p:sldId id="465" r:id="rId16"/>
    <p:sldId id="4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AB8024-3CA6-3643-85E7-924B20599065}">
          <p14:sldIdLst>
            <p14:sldId id="425"/>
            <p14:sldId id="426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4"/>
            <p14:sldId id="463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AB"/>
    <a:srgbClr val="FFCCEE"/>
    <a:srgbClr val="FF0000"/>
    <a:srgbClr val="FFC000"/>
    <a:srgbClr val="5B9BD5"/>
    <a:srgbClr val="F6AF00"/>
    <a:srgbClr val="F54200"/>
    <a:srgbClr val="FFFFFF"/>
    <a:srgbClr val="FF2600"/>
    <a:srgbClr val="93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76"/>
    <p:restoredTop sz="70988"/>
  </p:normalViewPr>
  <p:slideViewPr>
    <p:cSldViewPr snapToGrid="0" snapToObjects="1">
      <p:cViewPr>
        <p:scale>
          <a:sx n="103" d="100"/>
          <a:sy n="103" d="100"/>
        </p:scale>
        <p:origin x="144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0C5C7-D837-8240-BE03-E69C50A6B88D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4CAA-A6F7-D24F-9BB8-F12DDAE3D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7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DAF2-05F6-A244-AF5F-632ADC0D3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5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95DC-53E2-FF4B-844C-9C1C11CDAB06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1F344967-FA68-6E43-91CE-E97E584D91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692D-9EA6-4548-A0B9-0BD78796F8AC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7FC8-0542-2743-83CE-5443E5D91CCE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60E7-A6D4-654E-80FD-E2652A1BB3F2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F576-A060-9A4B-BD03-87693FF289CF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2C6-98B2-F249-8820-7A4093B5CC2B}" type="datetime1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E8C-BB25-CB49-BB83-97A58098B879}" type="datetime1">
              <a:rPr lang="en-US" smtClean="0"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F56-992F-BD48-A62C-8E9A8710153D}" type="datetime1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F8ED-04C8-E443-BC38-C802DC3A2898}" type="datetime1">
              <a:rPr lang="en-US" smtClean="0"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EC47-4211-654C-B0D4-6D51EA729FDF}" type="datetime1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D710-07D2-AA48-8ADE-F23AD78BD9D7}" type="datetime1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5DF8-EE48-CD45-866F-903568AAF4EA}" type="datetime1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F344967-FA68-6E43-91CE-E97E584D91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9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7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754" y="35506"/>
            <a:ext cx="8335107" cy="2387600"/>
          </a:xfrm>
        </p:spPr>
        <p:txBody>
          <a:bodyPr>
            <a:normAutofit/>
          </a:bodyPr>
          <a:lstStyle/>
          <a:p>
            <a:r>
              <a:rPr lang="en-US" sz="4200" dirty="0" err="1" smtClean="0"/>
              <a:t>DStress</a:t>
            </a:r>
            <a:r>
              <a:rPr lang="en-US" sz="4200" dirty="0"/>
              <a:t>: Efficient Differentially Private Computations on Distributed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771" y="4375429"/>
            <a:ext cx="6265985" cy="910989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accent6"/>
                </a:solidFill>
              </a:rPr>
              <a:t>Antonis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Papadimitriou</a:t>
            </a:r>
            <a:r>
              <a:rPr lang="en-US" sz="1800" dirty="0" smtClean="0"/>
              <a:t>, Arjun Narayan, </a:t>
            </a:r>
            <a:r>
              <a:rPr lang="en-US" sz="1800" dirty="0"/>
              <a:t>Andreas </a:t>
            </a:r>
            <a:r>
              <a:rPr lang="en-US" sz="1800" dirty="0" err="1" smtClean="0"/>
              <a:t>Haeberlen</a:t>
            </a:r>
            <a:endParaRPr lang="en-US" sz="1800" dirty="0" smtClean="0"/>
          </a:p>
          <a:p>
            <a:r>
              <a:rPr lang="en-US" sz="1800" dirty="0" smtClean="0"/>
              <a:t>University of Pennsylvania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73" y="5335502"/>
            <a:ext cx="2406233" cy="7745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19282" y="2744200"/>
            <a:ext cx="1562792" cy="1178016"/>
            <a:chOff x="3299255" y="1643450"/>
            <a:chExt cx="1562792" cy="1178016"/>
          </a:xfrm>
        </p:grpSpPr>
        <p:sp>
          <p:nvSpPr>
            <p:cNvPr id="15" name="TextBox 14"/>
            <p:cNvSpPr txBox="1"/>
            <p:nvPr/>
          </p:nvSpPr>
          <p:spPr>
            <a:xfrm>
              <a:off x="3299255" y="2113006"/>
              <a:ext cx="1562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/>
                  </a:solidFill>
                  <a:latin typeface="Impact" charset="0"/>
                  <a:ea typeface="Impact" charset="0"/>
                  <a:cs typeface="Impact" charset="0"/>
                </a:rPr>
                <a:t>D-</a:t>
              </a:r>
              <a:r>
                <a:rPr lang="en-US" sz="3600" b="1" dirty="0" smtClean="0">
                  <a:solidFill>
                    <a:srgbClr val="FF0000"/>
                  </a:solidFill>
                  <a:latin typeface="Impact" charset="0"/>
                  <a:ea typeface="Impact" charset="0"/>
                  <a:cs typeface="Impact" charset="0"/>
                </a:rPr>
                <a:t>S</a:t>
              </a:r>
              <a:r>
                <a:rPr lang="en-US" sz="2800" b="1" dirty="0" smtClean="0">
                  <a:solidFill>
                    <a:srgbClr val="FF0000"/>
                  </a:solidFill>
                  <a:latin typeface="Impact" charset="0"/>
                  <a:ea typeface="Impact" charset="0"/>
                  <a:cs typeface="Impact" charset="0"/>
                </a:rPr>
                <a:t>tress</a:t>
              </a:r>
              <a:endParaRPr lang="en-US" b="1" dirty="0">
                <a:solidFill>
                  <a:srgbClr val="FF0000"/>
                </a:solidFill>
                <a:latin typeface="Impact" charset="0"/>
                <a:ea typeface="Impact" charset="0"/>
                <a:cs typeface="Impact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466" y="2174791"/>
              <a:ext cx="134646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26939" y="2697894"/>
              <a:ext cx="1329989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/>
            <p:cNvSpPr/>
            <p:nvPr/>
          </p:nvSpPr>
          <p:spPr>
            <a:xfrm>
              <a:off x="3941805" y="2051222"/>
              <a:ext cx="308919" cy="86498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/>
            <p:cNvSpPr/>
            <p:nvPr/>
          </p:nvSpPr>
          <p:spPr>
            <a:xfrm flipV="1">
              <a:off x="3958278" y="2734968"/>
              <a:ext cx="308919" cy="86498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020063" y="1643450"/>
              <a:ext cx="156522" cy="5313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60946" y="1743617"/>
              <a:ext cx="882445" cy="9865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993079" y="1876576"/>
              <a:ext cx="197708" cy="5054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97195" y="1942477"/>
              <a:ext cx="197708" cy="5054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988954" y="1996021"/>
              <a:ext cx="197708" cy="5054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90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6"/>
    </mc:Choice>
    <mc:Fallback xmlns="">
      <p:transition spd="slow" advTm="111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133885"/>
            <a:ext cx="8008723" cy="152141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Challenge 1: Direct communication can leak edge</a:t>
            </a:r>
          </a:p>
          <a:p>
            <a:r>
              <a:rPr lang="en-US" sz="1800" dirty="0" smtClean="0"/>
              <a:t>Solution 1: Route shares via C and B</a:t>
            </a:r>
          </a:p>
          <a:p>
            <a:pPr lvl="1"/>
            <a:r>
              <a:rPr lang="en-US" sz="1400" dirty="0" smtClean="0"/>
              <a:t>They already know about edge (C,B)</a:t>
            </a:r>
          </a:p>
          <a:p>
            <a:r>
              <a:rPr lang="en-US" sz="1800" dirty="0" smtClean="0"/>
              <a:t>Challenge 2: Encryption keys can leak edge</a:t>
            </a:r>
          </a:p>
          <a:p>
            <a:r>
              <a:rPr lang="en-US" sz="1800" dirty="0" smtClean="0"/>
              <a:t>Solution 2: Use re-</a:t>
            </a:r>
            <a:r>
              <a:rPr lang="en-US" sz="1800" dirty="0" err="1" smtClean="0"/>
              <a:t>randomizable</a:t>
            </a:r>
            <a:r>
              <a:rPr lang="en-US" sz="1800" dirty="0" smtClean="0"/>
              <a:t> encryption keys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Privately running vertex programs: Edge privacy</a:t>
            </a:r>
            <a:endParaRPr lang="en-US" sz="27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3258902" y="1297459"/>
            <a:ext cx="3876674" cy="3693710"/>
            <a:chOff x="3258902" y="1297459"/>
            <a:chExt cx="3876674" cy="3693710"/>
          </a:xfrm>
        </p:grpSpPr>
        <p:grpSp>
          <p:nvGrpSpPr>
            <p:cNvPr id="83" name="Group 82"/>
            <p:cNvGrpSpPr/>
            <p:nvPr/>
          </p:nvGrpSpPr>
          <p:grpSpPr>
            <a:xfrm>
              <a:off x="3258902" y="1297459"/>
              <a:ext cx="3876674" cy="3669957"/>
              <a:chOff x="3258902" y="1297459"/>
              <a:chExt cx="3876674" cy="366995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3569959" y="2596690"/>
                <a:ext cx="525838" cy="1991873"/>
                <a:chOff x="3669112" y="3667890"/>
                <a:chExt cx="525838" cy="1991873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3667890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193581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709237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5234928"/>
                  <a:ext cx="525838" cy="424835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5849103" y="2650685"/>
                <a:ext cx="525838" cy="1991873"/>
                <a:chOff x="3669112" y="3667890"/>
                <a:chExt cx="525838" cy="1991873"/>
              </a:xfrm>
            </p:grpSpPr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3667890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193581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709237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5234928"/>
                  <a:ext cx="525838" cy="424835"/>
                </a:xfrm>
                <a:prstGeom prst="rect">
                  <a:avLst/>
                </a:prstGeom>
              </p:spPr>
            </p:pic>
          </p:grpSp>
          <p:sp>
            <p:nvSpPr>
              <p:cNvPr id="88" name="Rectangle 87"/>
              <p:cNvSpPr/>
              <p:nvPr/>
            </p:nvSpPr>
            <p:spPr>
              <a:xfrm>
                <a:off x="3258902" y="1297459"/>
                <a:ext cx="1547876" cy="36699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587700" y="1297459"/>
                <a:ext cx="1547876" cy="36699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3339692" y="4608230"/>
              <a:ext cx="1386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B’s Committee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8490" y="4652615"/>
              <a:ext cx="1386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C’s Committee</a:t>
              </a:r>
              <a:endParaRPr lang="en-US" sz="1600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142027" y="2739225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-13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129729" y="3274534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+35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129729" y="3769103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-29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109052" y="4291647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344651" y="1550307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</a:t>
            </a:r>
            <a:r>
              <a:rPr lang="en-US" sz="1600" dirty="0" smtClean="0"/>
              <a:t>7</a:t>
            </a:r>
            <a:endParaRPr lang="en-US" sz="1600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016700" y="1417085"/>
            <a:ext cx="5962967" cy="1107707"/>
            <a:chOff x="1056364" y="2269620"/>
            <a:chExt cx="5962967" cy="1107707"/>
          </a:xfrm>
        </p:grpSpPr>
        <p:grpSp>
          <p:nvGrpSpPr>
            <p:cNvPr id="121" name="Group 120"/>
            <p:cNvGrpSpPr/>
            <p:nvPr/>
          </p:nvGrpSpPr>
          <p:grpSpPr>
            <a:xfrm>
              <a:off x="1056364" y="2294517"/>
              <a:ext cx="1386296" cy="1082810"/>
              <a:chOff x="2189071" y="2453995"/>
              <a:chExt cx="956456" cy="747070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2189071" y="2862511"/>
                <a:ext cx="956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A</a:t>
                </a:r>
                <a:endParaRPr lang="en-US" sz="16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298113" y="2292700"/>
              <a:ext cx="1386296" cy="930661"/>
              <a:chOff x="2189071" y="2453995"/>
              <a:chExt cx="956456" cy="642097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2189071" y="2862511"/>
                <a:ext cx="956456" cy="23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B</a:t>
                </a:r>
                <a:endParaRPr lang="en-US" sz="1600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633035" y="2269620"/>
              <a:ext cx="1386296" cy="930661"/>
              <a:chOff x="2189071" y="2453995"/>
              <a:chExt cx="956456" cy="642097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49" name="TextBox 148"/>
              <p:cNvSpPr txBox="1"/>
              <p:nvPr/>
            </p:nvSpPr>
            <p:spPr>
              <a:xfrm>
                <a:off x="2189071" y="2862511"/>
                <a:ext cx="956456" cy="23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</a:t>
                </a:r>
                <a:r>
                  <a:rPr lang="en-US" sz="1600" dirty="0"/>
                  <a:t>C</a:t>
                </a:r>
              </a:p>
            </p:txBody>
          </p:sp>
        </p:grpSp>
        <p:cxnSp>
          <p:nvCxnSpPr>
            <p:cNvPr id="124" name="Straight Arrow Connector 123"/>
            <p:cNvCxnSpPr/>
            <p:nvPr/>
          </p:nvCxnSpPr>
          <p:spPr>
            <a:xfrm flipH="1" flipV="1">
              <a:off x="4484959" y="2758386"/>
              <a:ext cx="1292804" cy="170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 flipV="1">
              <a:off x="2178693" y="2725186"/>
              <a:ext cx="1292804" cy="170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30146" y="2746195"/>
            <a:ext cx="2747543" cy="497205"/>
            <a:chOff x="2135725" y="2147114"/>
            <a:chExt cx="3154871" cy="570917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725" y="2147114"/>
              <a:ext cx="527164" cy="527164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432" y="2190867"/>
              <a:ext cx="527164" cy="527164"/>
            </a:xfrm>
            <a:prstGeom prst="rect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76" name="Group 175"/>
          <p:cNvGrpSpPr/>
          <p:nvPr/>
        </p:nvGrpSpPr>
        <p:grpSpPr>
          <a:xfrm>
            <a:off x="1681313" y="2970279"/>
            <a:ext cx="1914351" cy="1039888"/>
            <a:chOff x="127358" y="1109707"/>
            <a:chExt cx="1914351" cy="1039888"/>
          </a:xfrm>
        </p:grpSpPr>
        <p:sp>
          <p:nvSpPr>
            <p:cNvPr id="177" name="Cloud 176"/>
            <p:cNvSpPr/>
            <p:nvPr/>
          </p:nvSpPr>
          <p:spPr>
            <a:xfrm rot="20567448" flipV="1">
              <a:off x="127358" y="1263047"/>
              <a:ext cx="1510432" cy="886548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/>
            <p:nvPr/>
          </p:nvSpPr>
          <p:spPr>
            <a:xfrm flipV="1">
              <a:off x="1492904" y="1229067"/>
              <a:ext cx="343263" cy="2063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flipV="1">
              <a:off x="1803319" y="1109707"/>
              <a:ext cx="238390" cy="1433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44100" y="1462658"/>
              <a:ext cx="1331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Aha! Contract</a:t>
              </a:r>
            </a:p>
            <a:p>
              <a:pPr algn="ctr"/>
              <a:r>
                <a:rPr lang="en-US" sz="1600" dirty="0" smtClean="0"/>
                <a:t>(C,B) exists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47555" y="1551466"/>
            <a:ext cx="794925" cy="418521"/>
            <a:chOff x="7781676" y="723746"/>
            <a:chExt cx="794925" cy="418521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/>
          </p:spPr>
        </p:pic>
        <p:sp>
          <p:nvSpPr>
            <p:cNvPr id="175" name="TextBox 174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  <a:r>
                <a:rPr lang="en-US" sz="1600" dirty="0" smtClean="0"/>
                <a:t>7</a:t>
              </a:r>
              <a:endParaRPr lang="en-US" sz="16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340651" y="2740798"/>
            <a:ext cx="794925" cy="418521"/>
            <a:chOff x="7781676" y="723746"/>
            <a:chExt cx="794925" cy="418521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85" name="TextBox 184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-13</a:t>
              </a:r>
              <a:endParaRPr lang="en-US" sz="1600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335546" y="3274534"/>
            <a:ext cx="794925" cy="418521"/>
            <a:chOff x="7781676" y="723746"/>
            <a:chExt cx="794925" cy="418521"/>
          </a:xfrm>
        </p:grpSpPr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/>
          </p:spPr>
        </p:pic>
        <p:sp>
          <p:nvSpPr>
            <p:cNvPr id="188" name="TextBox 187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+</a:t>
              </a:r>
              <a:r>
                <a:rPr lang="en-US" sz="1600" dirty="0" smtClean="0"/>
                <a:t>35</a:t>
              </a:r>
              <a:endParaRPr lang="en-US" sz="16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23506" y="3772270"/>
            <a:ext cx="794925" cy="418521"/>
            <a:chOff x="7781676" y="723746"/>
            <a:chExt cx="794925" cy="418521"/>
          </a:xfrm>
        </p:grpSpPr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/>
          </p:spPr>
        </p:pic>
        <p:sp>
          <p:nvSpPr>
            <p:cNvPr id="191" name="TextBox 190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-29</a:t>
              </a:r>
              <a:endParaRPr lang="en-US" sz="1600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323506" y="4300638"/>
            <a:ext cx="794925" cy="418521"/>
            <a:chOff x="7781676" y="723746"/>
            <a:chExt cx="794925" cy="418521"/>
          </a:xfrm>
        </p:grpSpPr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/>
          </p:spPr>
        </p:pic>
        <p:sp>
          <p:nvSpPr>
            <p:cNvPr id="194" name="TextBox 193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10</a:t>
              </a:r>
              <a:endParaRPr lang="en-US" sz="16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815242" y="2959602"/>
            <a:ext cx="1772618" cy="1456888"/>
            <a:chOff x="269091" y="1109707"/>
            <a:chExt cx="1772618" cy="1456888"/>
          </a:xfrm>
        </p:grpSpPr>
        <p:sp>
          <p:nvSpPr>
            <p:cNvPr id="163" name="Cloud 162"/>
            <p:cNvSpPr/>
            <p:nvPr/>
          </p:nvSpPr>
          <p:spPr>
            <a:xfrm rot="20567448" flipV="1">
              <a:off x="269091" y="1285330"/>
              <a:ext cx="1638077" cy="128126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 flipV="1">
              <a:off x="1558075" y="1253008"/>
              <a:ext cx="343263" cy="2063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flipV="1">
              <a:off x="1803319" y="1109707"/>
              <a:ext cx="238390" cy="1433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42912" y="1538977"/>
              <a:ext cx="1490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 have to use blue key – so (C,B) exists</a:t>
              </a:r>
              <a:endParaRPr lang="en-US" sz="1600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256912" y="1521412"/>
            <a:ext cx="794925" cy="418521"/>
            <a:chOff x="7781676" y="723746"/>
            <a:chExt cx="794925" cy="418521"/>
          </a:xfrm>
        </p:grpSpPr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197" name="TextBox 196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  <a:r>
                <a:rPr lang="en-US" sz="1600" dirty="0" smtClean="0"/>
                <a:t>7</a:t>
              </a:r>
              <a:endParaRPr lang="en-US" sz="1600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095797" y="2612731"/>
            <a:ext cx="794925" cy="418521"/>
            <a:chOff x="7781676" y="723746"/>
            <a:chExt cx="794925" cy="418521"/>
          </a:xfrm>
        </p:grpSpPr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>
              <a:glow rad="63500">
                <a:schemeClr val="tx1">
                  <a:alpha val="40000"/>
                </a:schemeClr>
              </a:glow>
            </a:effectLst>
          </p:spPr>
        </p:pic>
        <p:sp>
          <p:nvSpPr>
            <p:cNvPr id="200" name="TextBox 199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-13</a:t>
              </a:r>
              <a:endParaRPr lang="en-US" sz="1600" dirty="0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089378" y="3071905"/>
            <a:ext cx="794925" cy="418521"/>
            <a:chOff x="7781676" y="723746"/>
            <a:chExt cx="794925" cy="418521"/>
          </a:xfrm>
        </p:grpSpPr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203" name="TextBox 202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+</a:t>
              </a:r>
              <a:r>
                <a:rPr lang="en-US" sz="1600" dirty="0" smtClean="0"/>
                <a:t>35</a:t>
              </a:r>
              <a:endParaRPr lang="en-US" sz="1600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064633" y="3594959"/>
            <a:ext cx="794925" cy="418521"/>
            <a:chOff x="7781676" y="723746"/>
            <a:chExt cx="794925" cy="418521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-29</a:t>
              </a:r>
              <a:endParaRPr lang="en-US" sz="1600" dirty="0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053825" y="4120614"/>
            <a:ext cx="794925" cy="418521"/>
            <a:chOff x="7781676" y="723746"/>
            <a:chExt cx="794925" cy="418521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357" y="935467"/>
              <a:ext cx="427494" cy="206800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209" name="TextBox 208"/>
            <p:cNvSpPr txBox="1"/>
            <p:nvPr/>
          </p:nvSpPr>
          <p:spPr>
            <a:xfrm>
              <a:off x="7781676" y="723746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10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546997" y="5588386"/>
            <a:ext cx="2461536" cy="591324"/>
            <a:chOff x="7176734" y="5266498"/>
            <a:chExt cx="2461536" cy="591324"/>
          </a:xfrm>
        </p:grpSpPr>
        <p:sp>
          <p:nvSpPr>
            <p:cNvPr id="211" name="Folded Corner 210"/>
            <p:cNvSpPr/>
            <p:nvPr/>
          </p:nvSpPr>
          <p:spPr>
            <a:xfrm>
              <a:off x="7302843" y="5266498"/>
              <a:ext cx="2293160" cy="579264"/>
            </a:xfrm>
            <a:prstGeom prst="foldedCorner">
              <a:avLst>
                <a:gd name="adj" fmla="val 2911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176734" y="5273047"/>
              <a:ext cx="2461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Please look at paper for other challenges!</a:t>
              </a:r>
              <a:endParaRPr lang="en-US" sz="16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896857" y="2765437"/>
            <a:ext cx="440067" cy="44006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6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15"/>
    </mc:Choice>
    <mc:Fallback xmlns="">
      <p:transition spd="slow" advTm="103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24965 -0.0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25 -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25209 -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25053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4601 -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1505 L -0.2658 -0.0011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8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-0.00191 -0.07616 -0.00365 -0.15208 -0.04879 -0.18403 C -0.09375 -0.21574 -0.23264 -0.21945 -0.27049 -0.1912 C -0.30834 -0.16296 -0.27587 -0.01458 -0.27587 -0.01458 " pathEditMode="relative" ptsTypes="AAAA">
                                      <p:cBhvr>
                                        <p:cTn id="6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0.01771 -0.10347 0.03542 -0.20694 -0.00538 -0.25601 C -0.046 -0.30486 -0.2 -0.33217 -0.24444 -0.29375 C -0.28906 -0.25532 -0.27291 -0.02523 -0.27291 -0.02523 " pathEditMode="relative" ptsTypes="AAAA">
                                      <p:cBhvr>
                                        <p:cTn id="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0.02187 -0.13681 0.04375 -0.27338 0.00277 -0.33704 C -0.03837 -0.4007 -0.20139 -0.43403 -0.24601 -0.38218 C -0.29063 -0.33033 -0.26493 -0.02524 -0.26493 -0.02524 " pathEditMode="relative" ptsTypes="AAAA">
                                      <p:cBhvr>
                                        <p:cTn id="7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1615 -0.1919 0.03212 -0.3838 -0.01215 -0.45949 C -0.0566 -0.53518 -0.22222 -0.52616 -0.26615 -0.45417 C -0.31007 -0.38218 -0.27552 -0.02708 -0.27552 -0.02708 " pathEditMode="relative" ptsTypes="AAAA">
                                      <p:cBhvr>
                                        <p:cTn id="7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2" grpId="2"/>
      <p:bldP spid="102" grpId="3"/>
      <p:bldP spid="103" grpId="2"/>
      <p:bldP spid="103" grpId="3"/>
      <p:bldP spid="104" grpId="2"/>
      <p:bldP spid="104" grpId="3"/>
      <p:bldP spid="105" grpId="2"/>
      <p:bldP spid="105" grpId="3"/>
      <p:bldP spid="106" grpId="2"/>
      <p:bldP spid="106" grpId="3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472381"/>
            <a:ext cx="8008723" cy="218291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Problem: Output can leak information</a:t>
            </a:r>
          </a:p>
          <a:p>
            <a:r>
              <a:rPr lang="en-US" sz="1800" dirty="0" smtClean="0"/>
              <a:t>Solution: Differential privacy</a:t>
            </a:r>
          </a:p>
          <a:p>
            <a:pPr lvl="1"/>
            <a:r>
              <a:rPr lang="en-US" sz="1400" dirty="0" smtClean="0"/>
              <a:t>Add noise to result</a:t>
            </a:r>
          </a:p>
          <a:p>
            <a:pPr lvl="1"/>
            <a:r>
              <a:rPr lang="en-US" sz="1400" dirty="0" smtClean="0"/>
              <a:t>Mask contribution of any individual contract</a:t>
            </a:r>
          </a:p>
          <a:p>
            <a:r>
              <a:rPr lang="en-US" sz="1800" dirty="0" smtClean="0"/>
              <a:t>Systemic risk with noise</a:t>
            </a:r>
          </a:p>
          <a:p>
            <a:pPr lvl="1"/>
            <a:r>
              <a:rPr lang="en-US" sz="1600" dirty="0" smtClean="0"/>
              <a:t>OK, because we’re looking for devastating effects</a:t>
            </a:r>
          </a:p>
          <a:p>
            <a:r>
              <a:rPr lang="en-US" sz="1800" dirty="0" smtClean="0"/>
              <a:t>For details look at our paper!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Privately running vertex programs: Output privacy</a:t>
            </a:r>
            <a:endParaRPr lang="en-US" sz="27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10542" y="1438819"/>
            <a:ext cx="4607841" cy="2117018"/>
            <a:chOff x="8030347" y="319144"/>
            <a:chExt cx="6227842" cy="2861307"/>
          </a:xfrm>
        </p:grpSpPr>
        <p:grpSp>
          <p:nvGrpSpPr>
            <p:cNvPr id="40" name="Group 39"/>
            <p:cNvGrpSpPr/>
            <p:nvPr/>
          </p:nvGrpSpPr>
          <p:grpSpPr>
            <a:xfrm>
              <a:off x="8030347" y="1217638"/>
              <a:ext cx="2082558" cy="1962813"/>
              <a:chOff x="209717" y="667975"/>
              <a:chExt cx="2995108" cy="2822893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717" y="1806099"/>
                <a:ext cx="757536" cy="612027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080" y="2587683"/>
                <a:ext cx="757536" cy="612027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78" y="667975"/>
                <a:ext cx="757536" cy="612027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7289" y="2878841"/>
                <a:ext cx="757536" cy="612027"/>
              </a:xfrm>
              <a:prstGeom prst="rect">
                <a:avLst/>
              </a:prstGeom>
            </p:spPr>
          </p:pic>
          <p:cxnSp>
            <p:nvCxnSpPr>
              <p:cNvPr id="106" name="Straight Arrow Connector 105"/>
              <p:cNvCxnSpPr/>
              <p:nvPr/>
            </p:nvCxnSpPr>
            <p:spPr>
              <a:xfrm>
                <a:off x="3060485" y="2278553"/>
                <a:ext cx="11132" cy="5458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H="1" flipV="1">
                <a:off x="2052222" y="3103588"/>
                <a:ext cx="402278" cy="1883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758476" y="2489046"/>
                <a:ext cx="422996" cy="5128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 flipV="1">
                <a:off x="1616847" y="1430212"/>
                <a:ext cx="830442" cy="5049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>
                <a:off x="786489" y="1314864"/>
                <a:ext cx="420707" cy="5716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1887142" y="2196172"/>
                <a:ext cx="721673" cy="4906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11759897" y="319144"/>
              <a:ext cx="2498292" cy="2842912"/>
              <a:chOff x="5184384" y="-569712"/>
              <a:chExt cx="3645149" cy="4147970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317" y="1689572"/>
                <a:ext cx="757538" cy="612027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1995" y="694208"/>
                <a:ext cx="757538" cy="612027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950" y="265302"/>
                <a:ext cx="757538" cy="612027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3228" y="-569712"/>
                <a:ext cx="757538" cy="612027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5087" y="2880904"/>
                <a:ext cx="757538" cy="612027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3538" y="2966231"/>
                <a:ext cx="757538" cy="612027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384" y="-86592"/>
                <a:ext cx="757538" cy="612027"/>
              </a:xfrm>
              <a:prstGeom prst="rect">
                <a:avLst/>
              </a:prstGeom>
            </p:spPr>
          </p:pic>
          <p:cxnSp>
            <p:nvCxnSpPr>
              <p:cNvPr id="74" name="Straight Arrow Connector 73"/>
              <p:cNvCxnSpPr/>
              <p:nvPr/>
            </p:nvCxnSpPr>
            <p:spPr>
              <a:xfrm flipH="1">
                <a:off x="7256891" y="121564"/>
                <a:ext cx="552525" cy="3175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8222624" y="161693"/>
                <a:ext cx="93474" cy="5325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6041076" y="948406"/>
                <a:ext cx="656868" cy="6018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6184080" y="1969375"/>
                <a:ext cx="806543" cy="770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829412" y="977389"/>
                <a:ext cx="415082" cy="7665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V="1">
                <a:off x="7809416" y="1371705"/>
                <a:ext cx="675452" cy="4001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7486649" y="2347615"/>
                <a:ext cx="206576" cy="4983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6184080" y="3250468"/>
                <a:ext cx="1242293" cy="1431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5503205" y="625615"/>
                <a:ext cx="5198" cy="8539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446" y="1769078"/>
              <a:ext cx="519195" cy="41946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770" y="1806757"/>
              <a:ext cx="519195" cy="419467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/>
            <p:nvPr/>
          </p:nvCxnSpPr>
          <p:spPr>
            <a:xfrm flipH="1">
              <a:off x="11331146" y="2059369"/>
              <a:ext cx="3452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0265" y="1799025"/>
              <a:ext cx="519195" cy="419467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/>
            <p:nvPr/>
          </p:nvCxnSpPr>
          <p:spPr>
            <a:xfrm flipH="1">
              <a:off x="10403079" y="2054675"/>
              <a:ext cx="3452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910463" y="3735026"/>
            <a:ext cx="3713367" cy="544297"/>
            <a:chOff x="5012273" y="3697143"/>
            <a:chExt cx="3713367" cy="544297"/>
          </a:xfrm>
        </p:grpSpPr>
        <p:grpSp>
          <p:nvGrpSpPr>
            <p:cNvPr id="124" name="Group 123"/>
            <p:cNvGrpSpPr/>
            <p:nvPr/>
          </p:nvGrpSpPr>
          <p:grpSpPr>
            <a:xfrm>
              <a:off x="5418619" y="3729738"/>
              <a:ext cx="1287148" cy="511702"/>
              <a:chOff x="2489069" y="2149805"/>
              <a:chExt cx="1287148" cy="477822"/>
            </a:xfrm>
            <a:noFill/>
          </p:grpSpPr>
          <p:sp>
            <p:nvSpPr>
              <p:cNvPr id="125" name="Teardrop 124"/>
              <p:cNvSpPr/>
              <p:nvPr/>
            </p:nvSpPr>
            <p:spPr>
              <a:xfrm>
                <a:off x="2636588" y="2149805"/>
                <a:ext cx="950828" cy="477822"/>
              </a:xfrm>
              <a:prstGeom prst="teardrop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2489069" y="2215001"/>
                    <a:ext cx="1287148" cy="31613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$1</a:t>
                    </a:r>
                    <a14:m>
                      <m:oMath xmlns:m="http://schemas.openxmlformats.org/officeDocument/2006/math">
                        <m:r>
                          <a:rPr lang="en-US" sz="16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00</m:t>
                        </m:r>
                        <m:r>
                          <a:rPr lang="en-US" sz="1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oMath>
                    </a14:m>
                    <a:r>
                      <a:rPr lang="en-US" sz="1600" dirty="0" smtClean="0"/>
                      <a:t> </a:t>
                    </a:r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9069" y="2215001"/>
                    <a:ext cx="1287148" cy="31613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7" name="Group 126"/>
            <p:cNvGrpSpPr/>
            <p:nvPr/>
          </p:nvGrpSpPr>
          <p:grpSpPr>
            <a:xfrm>
              <a:off x="6990203" y="3719386"/>
              <a:ext cx="1287148" cy="511702"/>
              <a:chOff x="2550854" y="2149805"/>
              <a:chExt cx="1287148" cy="477822"/>
            </a:xfrm>
            <a:noFill/>
          </p:grpSpPr>
          <p:sp>
            <p:nvSpPr>
              <p:cNvPr id="128" name="Teardrop 127"/>
              <p:cNvSpPr/>
              <p:nvPr/>
            </p:nvSpPr>
            <p:spPr>
              <a:xfrm rot="10800000" flipV="1">
                <a:off x="2636588" y="2149805"/>
                <a:ext cx="1136014" cy="477822"/>
              </a:xfrm>
              <a:prstGeom prst="teardrop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2550854" y="2215001"/>
                    <a:ext cx="1287148" cy="31613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$20</a:t>
                    </a:r>
                    <a14:m>
                      <m:oMath xmlns:m="http://schemas.openxmlformats.org/officeDocument/2006/math">
                        <m:r>
                          <a:rPr lang="en-US" sz="16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00</m:t>
                        </m:r>
                        <m:r>
                          <a:rPr lang="en-US" sz="1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±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oMath>
                    </a14:m>
                    <a:r>
                      <a:rPr lang="en-US" sz="1600" dirty="0" smtClean="0"/>
                      <a:t> </a:t>
                    </a:r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0854" y="2215001"/>
                    <a:ext cx="1287148" cy="31613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273" y="3697143"/>
              <a:ext cx="476264" cy="4926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552" y="3723951"/>
              <a:ext cx="436088" cy="436088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6336010" y="3753858"/>
              <a:ext cx="928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VS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13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6"/>
    </mc:Choice>
    <mc:Fallback xmlns="">
      <p:transition spd="slow" advTm="69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7" y="1952368"/>
            <a:ext cx="8008723" cy="470293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Systemic risk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Privacy concerns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Approach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Distributed computation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Protecting values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Protecting edges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Protecting output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000" dirty="0" smtClean="0"/>
              <a:t>Evaluation</a:t>
            </a:r>
            <a:endParaRPr lang="en-US" sz="20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Outline</a:t>
            </a: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"/>
    </mc:Choice>
    <mc:Fallback xmlns="">
      <p:transition spd="slow" advTm="50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Implementation and experimental setup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25215" y="2136826"/>
            <a:ext cx="843348" cy="2269300"/>
            <a:chOff x="6445593" y="3728052"/>
            <a:chExt cx="843348" cy="2269300"/>
          </a:xfrm>
        </p:grpSpPr>
        <p:sp>
          <p:nvSpPr>
            <p:cNvPr id="4" name="Right Arrow 3"/>
            <p:cNvSpPr/>
            <p:nvPr/>
          </p:nvSpPr>
          <p:spPr>
            <a:xfrm rot="10800000">
              <a:off x="6445593" y="3728052"/>
              <a:ext cx="481913" cy="358346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0800000">
              <a:off x="6807028" y="5639006"/>
              <a:ext cx="481913" cy="358346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28650" y="1829296"/>
            <a:ext cx="76256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charset="0"/>
              <a:buChar char="•"/>
            </a:pPr>
            <a:r>
              <a:rPr lang="en-US" sz="2000" dirty="0"/>
              <a:t>Evaluation </a:t>
            </a:r>
            <a:r>
              <a:rPr lang="en-US" sz="2000" dirty="0" smtClean="0"/>
              <a:t>questions: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What is the computational cost of vertex programs in MPC?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is the communication cost of vertex programs in MPC?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How does the size of MPC blocks affect the cost of vertex computations?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What is the cost of message transfers?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What is the end-to-end cost of </a:t>
            </a:r>
            <a:r>
              <a:rPr lang="en-US" dirty="0" err="1"/>
              <a:t>DStress</a:t>
            </a:r>
            <a:r>
              <a:rPr lang="en-US" dirty="0"/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How does </a:t>
            </a:r>
            <a:r>
              <a:rPr lang="en-US" dirty="0" err="1"/>
              <a:t>DStress</a:t>
            </a:r>
            <a:r>
              <a:rPr lang="en-US" dirty="0"/>
              <a:t> compare to monolithic MPC</a:t>
            </a:r>
            <a:r>
              <a:rPr lang="en-US" dirty="0" smtClean="0"/>
              <a:t>?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Can </a:t>
            </a:r>
            <a:r>
              <a:rPr lang="en-US" dirty="0" err="1"/>
              <a:t>DStress</a:t>
            </a:r>
            <a:r>
              <a:rPr lang="en-US" dirty="0"/>
              <a:t> scale to the size of the entire US financial network?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" y="1829296"/>
            <a:ext cx="76256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charset="0"/>
              <a:buChar char="•"/>
            </a:pPr>
            <a:r>
              <a:rPr lang="en-US" sz="2000" dirty="0"/>
              <a:t>Evaluation </a:t>
            </a:r>
            <a:r>
              <a:rPr lang="en-US" sz="2000" dirty="0" smtClean="0"/>
              <a:t>questions: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What is the computational cost of vertex programs in MPC?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What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is the communication cost of vertex programs in MPC?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How does the size of MPC blocks affect the cost of vertex computations?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What is the cost of message transfers?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What is the end-to-end cost of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DStress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How does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DStress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compare to monolithic MPC?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Can </a:t>
            </a:r>
            <a:r>
              <a:rPr lang="en-US" dirty="0" err="1"/>
              <a:t>DStress</a:t>
            </a:r>
            <a:r>
              <a:rPr lang="en-US" dirty="0"/>
              <a:t> scale to the size of the entire US financial network?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9"/>
    </mc:Choice>
    <mc:Fallback xmlns="">
      <p:transition spd="slow" advTm="11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What is the cost of vertex program steps in MPC?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324557"/>
            <a:ext cx="8169361" cy="21965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evaluated the cost of MPC steps</a:t>
            </a:r>
          </a:p>
          <a:p>
            <a:pPr lvl="1"/>
            <a:r>
              <a:rPr lang="en-US" sz="1500" dirty="0" smtClean="0"/>
              <a:t>Eisenberg-Noe, “</a:t>
            </a:r>
            <a:r>
              <a:rPr lang="en-US" sz="1500" dirty="0"/>
              <a:t>Systemic Risk in Financial </a:t>
            </a:r>
            <a:r>
              <a:rPr lang="en-US" sz="1500" dirty="0" smtClean="0"/>
              <a:t>Systems”, </a:t>
            </a:r>
            <a:r>
              <a:rPr lang="en-US" sz="1500" dirty="0"/>
              <a:t>Management </a:t>
            </a:r>
            <a:r>
              <a:rPr lang="en-US" sz="1500" dirty="0" smtClean="0"/>
              <a:t>Science, 2001</a:t>
            </a:r>
          </a:p>
          <a:p>
            <a:pPr lvl="1"/>
            <a:r>
              <a:rPr lang="en-US" sz="1500" dirty="0" smtClean="0"/>
              <a:t>Elliott-Golub-Jackson</a:t>
            </a:r>
            <a:r>
              <a:rPr lang="en-US" sz="1500" dirty="0"/>
              <a:t>. "Financial networks and contagion." </a:t>
            </a:r>
            <a:r>
              <a:rPr lang="en-US" sz="1500" dirty="0" smtClean="0"/>
              <a:t>American Economic Review, 2014</a:t>
            </a:r>
          </a:p>
          <a:p>
            <a:r>
              <a:rPr lang="en-US" sz="2000" dirty="0" smtClean="0"/>
              <a:t>Tradeoff between performance and privacy (committee sizes)</a:t>
            </a:r>
          </a:p>
          <a:p>
            <a:r>
              <a:rPr lang="en-US" sz="2000" dirty="0" smtClean="0"/>
              <a:t>Completion time is reasonable even for committees of 20 banks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l</a:t>
            </a:r>
            <a:r>
              <a:rPr lang="en-US" sz="1600" dirty="0" smtClean="0"/>
              <a:t>argest inter-bank collusion observed involved 16 banks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88" y="1297455"/>
            <a:ext cx="4995919" cy="2730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7848" y="3600874"/>
            <a:ext cx="3991233" cy="59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9504" y="1754655"/>
            <a:ext cx="3698368" cy="1776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620530" y="2623018"/>
            <a:ext cx="1611342" cy="912513"/>
            <a:chOff x="3620530" y="2623018"/>
            <a:chExt cx="1611342" cy="912513"/>
          </a:xfrm>
        </p:grpSpPr>
        <p:sp>
          <p:nvSpPr>
            <p:cNvPr id="8" name="Rectangle 7"/>
            <p:cNvSpPr/>
            <p:nvPr/>
          </p:nvSpPr>
          <p:spPr>
            <a:xfrm>
              <a:off x="3620530" y="2623018"/>
              <a:ext cx="86497" cy="905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76774" y="2630009"/>
              <a:ext cx="86497" cy="905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0411" y="3299249"/>
              <a:ext cx="91461" cy="2325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07027" y="1767012"/>
            <a:ext cx="1759623" cy="1772686"/>
            <a:chOff x="3707027" y="1767012"/>
            <a:chExt cx="1759623" cy="1772686"/>
          </a:xfrm>
        </p:grpSpPr>
        <p:sp>
          <p:nvSpPr>
            <p:cNvPr id="9" name="Rectangle 8"/>
            <p:cNvSpPr/>
            <p:nvPr/>
          </p:nvSpPr>
          <p:spPr>
            <a:xfrm>
              <a:off x="3707027" y="2435015"/>
              <a:ext cx="86497" cy="11027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1168" y="2113000"/>
              <a:ext cx="86497" cy="14234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67665" y="1767012"/>
              <a:ext cx="86497" cy="17670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63271" y="2429649"/>
              <a:ext cx="86497" cy="11027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37412" y="2107634"/>
              <a:ext cx="98853" cy="14234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09070" y="1804082"/>
              <a:ext cx="88979" cy="1724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6908" y="3274536"/>
              <a:ext cx="91461" cy="254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3405" y="3237466"/>
              <a:ext cx="91461" cy="3022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87546" y="3200395"/>
              <a:ext cx="79104" cy="3368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4572" y="1692556"/>
            <a:ext cx="1531383" cy="892831"/>
            <a:chOff x="4834572" y="1692556"/>
            <a:chExt cx="1531383" cy="892831"/>
          </a:xfrm>
        </p:grpSpPr>
        <p:sp>
          <p:nvSpPr>
            <p:cNvPr id="29" name="TextBox 28"/>
            <p:cNvSpPr txBox="1"/>
            <p:nvPr/>
          </p:nvSpPr>
          <p:spPr>
            <a:xfrm>
              <a:off x="4834572" y="1882027"/>
              <a:ext cx="1256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12 members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5188" y="2057362"/>
              <a:ext cx="1256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16</a:t>
              </a:r>
              <a:r>
                <a:rPr lang="en-US" sz="1600" dirty="0"/>
                <a:t> </a:t>
              </a:r>
              <a:r>
                <a:rPr lang="en-US" sz="1600" dirty="0" smtClean="0"/>
                <a:t>members</a:t>
              </a:r>
              <a:endParaRPr lang="en-US" sz="16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851662" y="1692556"/>
              <a:ext cx="1514293" cy="892831"/>
              <a:chOff x="4851662" y="1692556"/>
              <a:chExt cx="1514293" cy="892831"/>
            </a:xfrm>
          </p:grpSpPr>
          <p:sp>
            <p:nvSpPr>
              <p:cNvPr id="23" name="Rectangle 22"/>
              <p:cNvSpPr/>
              <p:nvPr/>
            </p:nvSpPr>
            <p:spPr>
              <a:xfrm rot="16200000">
                <a:off x="6153839" y="2060669"/>
                <a:ext cx="79104" cy="33689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6157958" y="2225426"/>
                <a:ext cx="79104" cy="3368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6157955" y="1891792"/>
                <a:ext cx="79104" cy="3368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6157956" y="1718797"/>
                <a:ext cx="79104" cy="3368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79883" y="1692556"/>
                <a:ext cx="1256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8 members</a:t>
                </a:r>
                <a:endParaRPr lang="en-US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51662" y="2246833"/>
                <a:ext cx="1256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20 members</a:t>
                </a:r>
                <a:endParaRPr lang="en-US" sz="1600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789825" y="3622836"/>
            <a:ext cx="3016983" cy="378134"/>
            <a:chOff x="2789825" y="3622836"/>
            <a:chExt cx="3016983" cy="378134"/>
          </a:xfrm>
        </p:grpSpPr>
        <p:sp>
          <p:nvSpPr>
            <p:cNvPr id="32" name="TextBox 31"/>
            <p:cNvSpPr txBox="1"/>
            <p:nvPr/>
          </p:nvSpPr>
          <p:spPr>
            <a:xfrm rot="19911113">
              <a:off x="2789825" y="3628583"/>
              <a:ext cx="1563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[EN01]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9911113">
              <a:off x="3560315" y="3622836"/>
              <a:ext cx="1563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EGJ[14]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9911113">
              <a:off x="4243073" y="3662416"/>
              <a:ext cx="1563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Aggregation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59518" y="1705028"/>
            <a:ext cx="5820534" cy="1795004"/>
            <a:chOff x="-4173902" y="1213238"/>
            <a:chExt cx="5820534" cy="1795004"/>
          </a:xfrm>
        </p:grpSpPr>
        <p:sp>
          <p:nvSpPr>
            <p:cNvPr id="22" name="Rounded Rectangle 21"/>
            <p:cNvSpPr/>
            <p:nvPr/>
          </p:nvSpPr>
          <p:spPr>
            <a:xfrm>
              <a:off x="-4173902" y="1888202"/>
              <a:ext cx="889686" cy="6617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4149188" y="1891233"/>
              <a:ext cx="106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Vertex update</a:t>
              </a:r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-1802108" y="1878996"/>
              <a:ext cx="889686" cy="6617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1777394" y="1882027"/>
              <a:ext cx="106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Vertex update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-2757813" y="2093607"/>
              <a:ext cx="259517" cy="2595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3138573" y="2423467"/>
              <a:ext cx="100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Message transfer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-531441" y="2092401"/>
              <a:ext cx="259517" cy="2595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875130" y="2409904"/>
              <a:ext cx="100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Message transfer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endCxn id="37" idx="2"/>
            </p:cNvCxnSpPr>
            <p:nvPr/>
          </p:nvCxnSpPr>
          <p:spPr>
            <a:xfrm>
              <a:off x="-3286897" y="2220581"/>
              <a:ext cx="529084" cy="2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2" idx="2"/>
            </p:cNvCxnSpPr>
            <p:nvPr/>
          </p:nvCxnSpPr>
          <p:spPr>
            <a:xfrm>
              <a:off x="-914636" y="2221973"/>
              <a:ext cx="383195" cy="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18102" y="2033970"/>
              <a:ext cx="132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Aggregate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02143" y="2029815"/>
              <a:ext cx="1156571" cy="3762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2328976" y="1980539"/>
              <a:ext cx="1067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…</a:t>
              </a:r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2689578" y="1213238"/>
              <a:ext cx="1004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Iterations</a:t>
              </a:r>
              <a:endParaRPr lang="en-US" dirty="0"/>
            </a:p>
          </p:txBody>
        </p:sp>
        <p:sp>
          <p:nvSpPr>
            <p:cNvPr id="54" name="Right Brace 53"/>
            <p:cNvSpPr/>
            <p:nvPr/>
          </p:nvSpPr>
          <p:spPr>
            <a:xfrm rot="5400000" flipH="1">
              <a:off x="-2299480" y="-225502"/>
              <a:ext cx="204538" cy="385057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endCxn id="51" idx="1"/>
            </p:cNvCxnSpPr>
            <p:nvPr/>
          </p:nvCxnSpPr>
          <p:spPr>
            <a:xfrm flipV="1">
              <a:off x="-279893" y="2217916"/>
              <a:ext cx="582036" cy="7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553004" y="1705028"/>
            <a:ext cx="5820534" cy="1795004"/>
            <a:chOff x="-4173902" y="1213238"/>
            <a:chExt cx="5820534" cy="1795004"/>
          </a:xfrm>
        </p:grpSpPr>
        <p:sp>
          <p:nvSpPr>
            <p:cNvPr id="71" name="Rounded Rectangle 70"/>
            <p:cNvSpPr/>
            <p:nvPr/>
          </p:nvSpPr>
          <p:spPr>
            <a:xfrm>
              <a:off x="302143" y="2029815"/>
              <a:ext cx="1156571" cy="3762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-4173902" y="1888202"/>
              <a:ext cx="889686" cy="6617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4149188" y="1891233"/>
              <a:ext cx="106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Vertex update</a:t>
              </a:r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-1802108" y="1878996"/>
              <a:ext cx="889686" cy="6617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1777394" y="1882027"/>
              <a:ext cx="106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Vertex update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-2757813" y="2093607"/>
              <a:ext cx="259517" cy="2595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3138573" y="2423467"/>
              <a:ext cx="100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Message transfer</a:t>
              </a: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-531441" y="2092401"/>
              <a:ext cx="259517" cy="2595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875130" y="2409904"/>
              <a:ext cx="100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Message transfer</a:t>
              </a:r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3286897" y="2220581"/>
              <a:ext cx="529084" cy="2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-914636" y="2221973"/>
              <a:ext cx="383195" cy="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18102" y="2033970"/>
              <a:ext cx="132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Aggregate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-2328976" y="1980539"/>
              <a:ext cx="1067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…</a:t>
              </a:r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2689578" y="1213238"/>
              <a:ext cx="1004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Iterations</a:t>
              </a:r>
              <a:endParaRPr lang="en-US" dirty="0"/>
            </a:p>
          </p:txBody>
        </p:sp>
        <p:sp>
          <p:nvSpPr>
            <p:cNvPr id="74" name="Right Brace 73"/>
            <p:cNvSpPr/>
            <p:nvPr/>
          </p:nvSpPr>
          <p:spPr>
            <a:xfrm rot="5400000" flipH="1">
              <a:off x="-2299480" y="-225502"/>
              <a:ext cx="204538" cy="385057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-279893" y="2217916"/>
              <a:ext cx="582036" cy="7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27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43"/>
    </mc:Choice>
    <mc:Fallback xmlns="">
      <p:transition spd="slow" advTm="9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Can </a:t>
            </a:r>
            <a:r>
              <a:rPr lang="en-US" sz="2700" dirty="0" err="1" smtClean="0"/>
              <a:t>DStress</a:t>
            </a:r>
            <a:r>
              <a:rPr lang="en-US" sz="2700" dirty="0" smtClean="0"/>
              <a:t> scale to the US financial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43153"/>
            <a:ext cx="7886700" cy="1677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show </a:t>
            </a:r>
            <a:r>
              <a:rPr lang="en-US" sz="2000" dirty="0" err="1" smtClean="0"/>
              <a:t>DStress</a:t>
            </a:r>
            <a:r>
              <a:rPr lang="en-US" sz="2000" dirty="0" smtClean="0"/>
              <a:t> performance for large networks</a:t>
            </a:r>
          </a:p>
          <a:p>
            <a:pPr lvl="1"/>
            <a:r>
              <a:rPr lang="en-US" sz="1600" dirty="0" smtClean="0"/>
              <a:t>This is an extrapolation from smaller scale experiments</a:t>
            </a:r>
          </a:p>
          <a:p>
            <a:r>
              <a:rPr lang="en-US" sz="2000" dirty="0" err="1" smtClean="0"/>
              <a:t>DStress</a:t>
            </a:r>
            <a:r>
              <a:rPr lang="en-US" sz="2000" dirty="0" smtClean="0"/>
              <a:t> would take less than 5 hours for the US financial system!</a:t>
            </a:r>
          </a:p>
          <a:p>
            <a:pPr lvl="1"/>
            <a:r>
              <a:rPr lang="en-US" sz="1600" dirty="0" smtClean="0"/>
              <a:t>Compare that with 200+ years for naïve application of MPC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421" y="1351520"/>
            <a:ext cx="6067377" cy="30598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11147" y="1625363"/>
            <a:ext cx="4439420" cy="2113647"/>
            <a:chOff x="2820025" y="1625363"/>
            <a:chExt cx="4439420" cy="2113647"/>
          </a:xfrm>
        </p:grpSpPr>
        <p:sp>
          <p:nvSpPr>
            <p:cNvPr id="16" name="Rectangle 15"/>
            <p:cNvSpPr/>
            <p:nvPr/>
          </p:nvSpPr>
          <p:spPr>
            <a:xfrm>
              <a:off x="2832411" y="1625363"/>
              <a:ext cx="4427034" cy="2021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20025" y="3352434"/>
              <a:ext cx="795452" cy="38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17167" y="2122481"/>
            <a:ext cx="4257521" cy="1026849"/>
            <a:chOff x="2906880" y="2111165"/>
            <a:chExt cx="4257521" cy="1026849"/>
          </a:xfrm>
        </p:grpSpPr>
        <p:sp>
          <p:nvSpPr>
            <p:cNvPr id="6" name="Freeform 5"/>
            <p:cNvSpPr/>
            <p:nvPr/>
          </p:nvSpPr>
          <p:spPr>
            <a:xfrm>
              <a:off x="2975021" y="2194125"/>
              <a:ext cx="4121239" cy="914400"/>
            </a:xfrm>
            <a:custGeom>
              <a:avLst/>
              <a:gdLst>
                <a:gd name="connsiteX0" fmla="*/ 0 w 4121239"/>
                <a:gd name="connsiteY0" fmla="*/ 914400 h 914400"/>
                <a:gd name="connsiteX1" fmla="*/ 64394 w 4121239"/>
                <a:gd name="connsiteY1" fmla="*/ 746975 h 914400"/>
                <a:gd name="connsiteX2" fmla="*/ 154546 w 4121239"/>
                <a:gd name="connsiteY2" fmla="*/ 579550 h 914400"/>
                <a:gd name="connsiteX3" fmla="*/ 1004552 w 4121239"/>
                <a:gd name="connsiteY3" fmla="*/ 270457 h 914400"/>
                <a:gd name="connsiteX4" fmla="*/ 2034862 w 4121239"/>
                <a:gd name="connsiteY4" fmla="*/ 141668 h 914400"/>
                <a:gd name="connsiteX5" fmla="*/ 3090929 w 4121239"/>
                <a:gd name="connsiteY5" fmla="*/ 64395 h 914400"/>
                <a:gd name="connsiteX6" fmla="*/ 4121239 w 4121239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1239" h="914400">
                  <a:moveTo>
                    <a:pt x="0" y="914400"/>
                  </a:moveTo>
                  <a:lnTo>
                    <a:pt x="64394" y="746975"/>
                  </a:lnTo>
                  <a:lnTo>
                    <a:pt x="154546" y="579550"/>
                  </a:lnTo>
                  <a:lnTo>
                    <a:pt x="1004552" y="270457"/>
                  </a:lnTo>
                  <a:lnTo>
                    <a:pt x="2034862" y="141668"/>
                  </a:lnTo>
                  <a:lnTo>
                    <a:pt x="3090929" y="64395"/>
                  </a:lnTo>
                  <a:lnTo>
                    <a:pt x="4121239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4957595" y="2256193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006455" y="2178752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7048491" y="2111165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915177" y="2395469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3078114" y="2703694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/>
            <p:cNvSpPr/>
            <p:nvPr/>
          </p:nvSpPr>
          <p:spPr>
            <a:xfrm>
              <a:off x="2975021" y="2839232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/>
            <p:cNvSpPr/>
            <p:nvPr/>
          </p:nvSpPr>
          <p:spPr>
            <a:xfrm>
              <a:off x="2906880" y="3032857"/>
              <a:ext cx="115910" cy="1051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28127" y="1299155"/>
            <a:ext cx="1178420" cy="2439855"/>
            <a:chOff x="5928127" y="1299155"/>
            <a:chExt cx="1178420" cy="243985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586152" y="1625363"/>
              <a:ext cx="0" cy="2113647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928127" y="1299155"/>
              <a:ext cx="11784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smtClean="0"/>
                <a:t># US banks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59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45"/>
    </mc:Choice>
    <mc:Fallback xmlns="">
      <p:transition spd="slow" advTm="59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3043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Motivation: Computing the systemic risk could serve as an early warning system for the financial network</a:t>
            </a:r>
          </a:p>
          <a:p>
            <a:r>
              <a:rPr lang="en-US" sz="2000" dirty="0" smtClean="0"/>
              <a:t>Solution: </a:t>
            </a:r>
            <a:r>
              <a:rPr lang="en-US" sz="2000" dirty="0" err="1" smtClean="0"/>
              <a:t>DStress</a:t>
            </a:r>
            <a:r>
              <a:rPr lang="en-US" sz="2000" dirty="0" smtClean="0"/>
              <a:t> can execute distributed vertex programs with privacy guarantees</a:t>
            </a:r>
          </a:p>
          <a:p>
            <a:r>
              <a:rPr lang="en-US" sz="2000" dirty="0" smtClean="0"/>
              <a:t>Challenges: Many subtle ways sensitive information can leak</a:t>
            </a:r>
          </a:p>
          <a:p>
            <a:pPr lvl="1"/>
            <a:r>
              <a:rPr lang="en-US" sz="1600" dirty="0" smtClean="0"/>
              <a:t>Differential privacy to protect output</a:t>
            </a:r>
          </a:p>
          <a:p>
            <a:pPr lvl="1"/>
            <a:r>
              <a:rPr lang="en-US" sz="1600" dirty="0" smtClean="0"/>
              <a:t>Secret sharing and MPC to hide intermediate values</a:t>
            </a:r>
          </a:p>
          <a:p>
            <a:pPr lvl="1"/>
            <a:r>
              <a:rPr lang="en-US" sz="1600" dirty="0" smtClean="0"/>
              <a:t>Secure message transfer protocol to hide edges</a:t>
            </a:r>
          </a:p>
          <a:p>
            <a:r>
              <a:rPr lang="en-US" sz="2000" dirty="0" smtClean="0"/>
              <a:t>Evaluation: </a:t>
            </a:r>
            <a:r>
              <a:rPr lang="en-US" sz="2000" dirty="0" err="1" smtClean="0"/>
              <a:t>DStress</a:t>
            </a:r>
            <a:r>
              <a:rPr lang="en-US" sz="2000" dirty="0" smtClean="0"/>
              <a:t> could be used for graphs the size of the US financial system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6325" y="5165125"/>
            <a:ext cx="216243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18"/>
    </mc:Choice>
    <mc:Fallback xmlns="">
      <p:transition spd="slow" advTm="35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Motivation: Systemic risk</a:t>
            </a:r>
            <a:endParaRPr lang="en-US" sz="2700" dirty="0"/>
          </a:p>
        </p:txBody>
      </p:sp>
      <p:sp>
        <p:nvSpPr>
          <p:cNvPr id="117" name="Content Placeholder 2"/>
          <p:cNvSpPr>
            <a:spLocks noGrp="1"/>
          </p:cNvSpPr>
          <p:nvPr>
            <p:ph idx="1"/>
          </p:nvPr>
        </p:nvSpPr>
        <p:spPr>
          <a:xfrm>
            <a:off x="628649" y="4290573"/>
            <a:ext cx="8008723" cy="19693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Banks reduce risk by buying “insurance” contracts</a:t>
            </a:r>
          </a:p>
          <a:p>
            <a:r>
              <a:rPr lang="en-US" sz="1800" dirty="0" smtClean="0"/>
              <a:t>This means they rely on others to meet obligations</a:t>
            </a:r>
          </a:p>
          <a:p>
            <a:pPr lvl="1"/>
            <a:r>
              <a:rPr lang="en-US" sz="1600" dirty="0" smtClean="0"/>
              <a:t>B and A will have problems if C goes bankrupt</a:t>
            </a:r>
          </a:p>
          <a:p>
            <a:r>
              <a:rPr lang="en-US" sz="1800" dirty="0" smtClean="0"/>
              <a:t>Systemic risk: The risk of snowball bankruptcies in the financial graph</a:t>
            </a:r>
            <a:endParaRPr lang="en-US" sz="1800" i="1" dirty="0" smtClean="0"/>
          </a:p>
          <a:p>
            <a:pPr lvl="1"/>
            <a:r>
              <a:rPr lang="en-US" sz="1600" dirty="0" smtClean="0"/>
              <a:t>Measuring it could provide early warning (2008 crisis!)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1056364" y="2311175"/>
            <a:ext cx="1386296" cy="1082810"/>
            <a:chOff x="2189071" y="2453995"/>
            <a:chExt cx="956456" cy="74707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2189071" y="2862511"/>
              <a:ext cx="956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A</a:t>
              </a:r>
              <a:endParaRPr lang="en-US" sz="1600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298113" y="2309358"/>
            <a:ext cx="1386296" cy="930661"/>
            <a:chOff x="2189071" y="2453995"/>
            <a:chExt cx="956456" cy="642097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B</a:t>
              </a:r>
              <a:endParaRPr lang="en-US" sz="16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633035" y="2286278"/>
            <a:ext cx="1386296" cy="930661"/>
            <a:chOff x="2189071" y="2453995"/>
            <a:chExt cx="956456" cy="64209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</a:t>
              </a:r>
              <a:r>
                <a:rPr lang="en-US" sz="1600" dirty="0"/>
                <a:t>C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192771" y="2393476"/>
            <a:ext cx="1292804" cy="410631"/>
            <a:chOff x="2192771" y="2393476"/>
            <a:chExt cx="1292804" cy="410631"/>
          </a:xfrm>
        </p:grpSpPr>
        <p:cxnSp>
          <p:nvCxnSpPr>
            <p:cNvPr id="134" name="Straight Arrow Connector 133"/>
            <p:cNvCxnSpPr/>
            <p:nvPr/>
          </p:nvCxnSpPr>
          <p:spPr>
            <a:xfrm flipH="1" flipV="1">
              <a:off x="2192771" y="2787047"/>
              <a:ext cx="1292804" cy="170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2239159" y="2393476"/>
              <a:ext cx="1199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2"/>
                  </a:solidFill>
                </a:rPr>
                <a:t>debt=200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971794" y="935430"/>
            <a:ext cx="6227842" cy="2861307"/>
            <a:chOff x="8030347" y="932378"/>
            <a:chExt cx="6227842" cy="2861307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30347" y="1830872"/>
              <a:ext cx="2082558" cy="1962813"/>
              <a:chOff x="209717" y="1549923"/>
              <a:chExt cx="2995108" cy="2822893"/>
            </a:xfrm>
          </p:grpSpPr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717" y="2688046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079" y="3469630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78" y="1549923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7288" y="3760789"/>
                <a:ext cx="757537" cy="612027"/>
              </a:xfrm>
              <a:prstGeom prst="rect">
                <a:avLst/>
              </a:prstGeom>
            </p:spPr>
          </p:pic>
          <p:cxnSp>
            <p:nvCxnSpPr>
              <p:cNvPr id="197" name="Straight Arrow Connector 196"/>
              <p:cNvCxnSpPr/>
              <p:nvPr/>
            </p:nvCxnSpPr>
            <p:spPr>
              <a:xfrm>
                <a:off x="3003882" y="3357443"/>
                <a:ext cx="67737" cy="4885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H="1" flipV="1">
                <a:off x="2052223" y="3985537"/>
                <a:ext cx="402278" cy="18834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758477" y="3370994"/>
                <a:ext cx="422996" cy="51282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flipH="1" flipV="1">
                <a:off x="1616847" y="2312160"/>
                <a:ext cx="830441" cy="5049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flipH="1">
                <a:off x="786489" y="2196812"/>
                <a:ext cx="420706" cy="5716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1887143" y="3078120"/>
                <a:ext cx="721673" cy="4906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11759897" y="932378"/>
              <a:ext cx="2498292" cy="2842912"/>
              <a:chOff x="5184384" y="325027"/>
              <a:chExt cx="3645149" cy="4147969"/>
            </a:xfrm>
          </p:grpSpPr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317" y="2584311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1996" y="1588947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950" y="1160042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3227" y="325027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5086" y="3775643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3539" y="3860969"/>
                <a:ext cx="757537" cy="612027"/>
              </a:xfrm>
              <a:prstGeom prst="rect">
                <a:avLst/>
              </a:prstGeom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384" y="808148"/>
                <a:ext cx="757537" cy="612027"/>
              </a:xfrm>
              <a:prstGeom prst="rect">
                <a:avLst/>
              </a:prstGeom>
            </p:spPr>
          </p:pic>
          <p:cxnSp>
            <p:nvCxnSpPr>
              <p:cNvPr id="184" name="Straight Arrow Connector 183"/>
              <p:cNvCxnSpPr/>
              <p:nvPr/>
            </p:nvCxnSpPr>
            <p:spPr>
              <a:xfrm flipH="1">
                <a:off x="7256891" y="1016303"/>
                <a:ext cx="552524" cy="3175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8222624" y="1056433"/>
                <a:ext cx="93473" cy="5325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6041076" y="1843145"/>
                <a:ext cx="656867" cy="6018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>
                <a:off x="6184080" y="2864113"/>
                <a:ext cx="806542" cy="770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6829412" y="1872128"/>
                <a:ext cx="415081" cy="7665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flipV="1">
                <a:off x="7809415" y="2266443"/>
                <a:ext cx="675452" cy="4001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>
                <a:off x="7486650" y="3242353"/>
                <a:ext cx="206577" cy="4983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flipV="1">
                <a:off x="6184080" y="4145207"/>
                <a:ext cx="1242294" cy="1431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 flipH="1">
                <a:off x="5503206" y="1520355"/>
                <a:ext cx="5198" cy="8539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9590769" y="2382313"/>
              <a:ext cx="956456" cy="747070"/>
              <a:chOff x="2189071" y="2453995"/>
              <a:chExt cx="956456" cy="747070"/>
            </a:xfrm>
          </p:grpSpPr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2189071" y="2862511"/>
                <a:ext cx="956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A</a:t>
                </a:r>
                <a:endParaRPr lang="en-US" sz="1600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1609225" y="2419991"/>
              <a:ext cx="956456" cy="749407"/>
              <a:chOff x="4009820" y="2602886"/>
              <a:chExt cx="956456" cy="749407"/>
            </a:xfrm>
          </p:grpSpPr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4364" y="2602886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4009820" y="3013739"/>
                <a:ext cx="956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C</a:t>
                </a:r>
                <a:endParaRPr lang="en-US" sz="1600" dirty="0"/>
              </a:p>
            </p:txBody>
          </p:sp>
        </p:grpSp>
        <p:cxnSp>
          <p:nvCxnSpPr>
            <p:cNvPr id="144" name="Straight Arrow Connector 143"/>
            <p:cNvCxnSpPr/>
            <p:nvPr/>
          </p:nvCxnSpPr>
          <p:spPr>
            <a:xfrm flipH="1">
              <a:off x="11331146" y="2672603"/>
              <a:ext cx="3452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/>
            <p:cNvGrpSpPr/>
            <p:nvPr/>
          </p:nvGrpSpPr>
          <p:grpSpPr>
            <a:xfrm>
              <a:off x="10575722" y="2412260"/>
              <a:ext cx="956456" cy="712336"/>
              <a:chOff x="4009820" y="2602886"/>
              <a:chExt cx="956456" cy="712336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4364" y="2602886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57" name="TextBox 156"/>
              <p:cNvSpPr txBox="1"/>
              <p:nvPr/>
            </p:nvSpPr>
            <p:spPr>
              <a:xfrm>
                <a:off x="4009820" y="2976668"/>
                <a:ext cx="956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B</a:t>
                </a:r>
                <a:endParaRPr lang="en-US" sz="1600" dirty="0"/>
              </a:p>
            </p:txBody>
          </p:sp>
        </p:grpSp>
        <p:cxnSp>
          <p:nvCxnSpPr>
            <p:cNvPr id="149" name="Straight Arrow Connector 148"/>
            <p:cNvCxnSpPr/>
            <p:nvPr/>
          </p:nvCxnSpPr>
          <p:spPr>
            <a:xfrm flipH="1">
              <a:off x="10403080" y="2667909"/>
              <a:ext cx="3452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Box 202"/>
          <p:cNvSpPr txBox="1"/>
          <p:nvPr/>
        </p:nvSpPr>
        <p:spPr>
          <a:xfrm>
            <a:off x="1013725" y="3261235"/>
            <a:ext cx="1036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Capital =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1821425" y="324234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100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933534" y="324584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80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278015" y="3233595"/>
            <a:ext cx="1036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Capital =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085715" y="321470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100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469283" y="3214706"/>
            <a:ext cx="1036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Capital =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276983" y="319581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4103181" y="321254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120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2397211" y="3546389"/>
            <a:ext cx="889686" cy="582128"/>
            <a:chOff x="2397211" y="3546389"/>
            <a:chExt cx="889686" cy="582128"/>
          </a:xfrm>
        </p:grpSpPr>
        <p:sp>
          <p:nvSpPr>
            <p:cNvPr id="213" name="Freeform 212"/>
            <p:cNvSpPr/>
            <p:nvPr/>
          </p:nvSpPr>
          <p:spPr>
            <a:xfrm>
              <a:off x="2397211" y="3546389"/>
              <a:ext cx="889686" cy="284317"/>
            </a:xfrm>
            <a:custGeom>
              <a:avLst/>
              <a:gdLst>
                <a:gd name="connsiteX0" fmla="*/ 0 w 889686"/>
                <a:gd name="connsiteY0" fmla="*/ 0 h 284317"/>
                <a:gd name="connsiteX1" fmla="*/ 420130 w 889686"/>
                <a:gd name="connsiteY1" fmla="*/ 284206 h 284317"/>
                <a:gd name="connsiteX2" fmla="*/ 889686 w 889686"/>
                <a:gd name="connsiteY2" fmla="*/ 37070 h 28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686" h="284317">
                  <a:moveTo>
                    <a:pt x="0" y="0"/>
                  </a:moveTo>
                  <a:cubicBezTo>
                    <a:pt x="135924" y="139014"/>
                    <a:pt x="271849" y="278028"/>
                    <a:pt x="420130" y="284206"/>
                  </a:cubicBezTo>
                  <a:cubicBezTo>
                    <a:pt x="568411" y="290384"/>
                    <a:pt x="889686" y="37070"/>
                    <a:pt x="889686" y="3707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626521" y="3789963"/>
              <a:ext cx="393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20</a:t>
              </a:r>
              <a:endParaRPr lang="en-US" dirty="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4484959" y="2381473"/>
            <a:ext cx="1292804" cy="410631"/>
            <a:chOff x="2192771" y="2393476"/>
            <a:chExt cx="1292804" cy="410631"/>
          </a:xfrm>
        </p:grpSpPr>
        <p:cxnSp>
          <p:nvCxnSpPr>
            <p:cNvPr id="216" name="Straight Arrow Connector 215"/>
            <p:cNvCxnSpPr/>
            <p:nvPr/>
          </p:nvCxnSpPr>
          <p:spPr>
            <a:xfrm flipH="1" flipV="1">
              <a:off x="2192771" y="2787047"/>
              <a:ext cx="1292804" cy="170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2239159" y="2393476"/>
              <a:ext cx="1199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2"/>
                  </a:solidFill>
                </a:rPr>
                <a:t>debt=200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8" name="Rectangle 217"/>
          <p:cNvSpPr/>
          <p:nvPr/>
        </p:nvSpPr>
        <p:spPr>
          <a:xfrm>
            <a:off x="4092549" y="322249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102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283129" y="320281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21</a:t>
            </a:r>
            <a:r>
              <a:rPr lang="en-US" dirty="0">
                <a:solidFill>
                  <a:schemeClr val="accent6"/>
                </a:solidFill>
              </a:rPr>
              <a:t>8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4689399" y="3534386"/>
            <a:ext cx="889686" cy="582128"/>
            <a:chOff x="2397211" y="3546389"/>
            <a:chExt cx="889686" cy="582128"/>
          </a:xfrm>
        </p:grpSpPr>
        <p:sp>
          <p:nvSpPr>
            <p:cNvPr id="221" name="Freeform 220"/>
            <p:cNvSpPr/>
            <p:nvPr/>
          </p:nvSpPr>
          <p:spPr>
            <a:xfrm>
              <a:off x="2397211" y="3546389"/>
              <a:ext cx="889686" cy="284317"/>
            </a:xfrm>
            <a:custGeom>
              <a:avLst/>
              <a:gdLst>
                <a:gd name="connsiteX0" fmla="*/ 0 w 889686"/>
                <a:gd name="connsiteY0" fmla="*/ 0 h 284317"/>
                <a:gd name="connsiteX1" fmla="*/ 420130 w 889686"/>
                <a:gd name="connsiteY1" fmla="*/ 284206 h 284317"/>
                <a:gd name="connsiteX2" fmla="*/ 889686 w 889686"/>
                <a:gd name="connsiteY2" fmla="*/ 37070 h 28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686" h="284317">
                  <a:moveTo>
                    <a:pt x="0" y="0"/>
                  </a:moveTo>
                  <a:cubicBezTo>
                    <a:pt x="135924" y="139014"/>
                    <a:pt x="271849" y="278028"/>
                    <a:pt x="420130" y="284206"/>
                  </a:cubicBezTo>
                  <a:cubicBezTo>
                    <a:pt x="568411" y="290384"/>
                    <a:pt x="889686" y="37070"/>
                    <a:pt x="889686" y="3707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626521" y="3789963"/>
              <a:ext cx="393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18</a:t>
              </a:r>
              <a:endParaRPr lang="en-US" dirty="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2039661" y="2118605"/>
            <a:ext cx="1503745" cy="324788"/>
            <a:chOff x="-1842769" y="1068241"/>
            <a:chExt cx="1503745" cy="324788"/>
          </a:xfrm>
        </p:grpSpPr>
        <p:sp>
          <p:nvSpPr>
            <p:cNvPr id="224" name="Rectangle 223"/>
            <p:cNvSpPr/>
            <p:nvPr/>
          </p:nvSpPr>
          <p:spPr>
            <a:xfrm>
              <a:off x="-1842769" y="1085252"/>
              <a:ext cx="15037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If house prices fall</a:t>
              </a:r>
              <a:endParaRPr lang="en-US" sz="16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-1778105" y="1068241"/>
              <a:ext cx="1381250" cy="32478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4284394" y="2072749"/>
            <a:ext cx="1503746" cy="323180"/>
            <a:chOff x="-1842770" y="1069849"/>
            <a:chExt cx="1503746" cy="323180"/>
          </a:xfrm>
        </p:grpSpPr>
        <p:sp>
          <p:nvSpPr>
            <p:cNvPr id="227" name="Rectangle 226"/>
            <p:cNvSpPr/>
            <p:nvPr/>
          </p:nvSpPr>
          <p:spPr>
            <a:xfrm>
              <a:off x="-1842770" y="1085252"/>
              <a:ext cx="150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If house prices fall</a:t>
              </a:r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-1778105" y="1069849"/>
              <a:ext cx="1374415" cy="32318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TextBox 231"/>
          <p:cNvSpPr txBox="1"/>
          <p:nvPr/>
        </p:nvSpPr>
        <p:spPr>
          <a:xfrm>
            <a:off x="4427247" y="2820937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payout =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209548" y="2813429"/>
            <a:ext cx="700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6386785" y="318881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77" y="1037500"/>
            <a:ext cx="326564" cy="326564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16" y="1597574"/>
            <a:ext cx="326564" cy="326564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64" y="2492086"/>
            <a:ext cx="326564" cy="326564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3" y="2508641"/>
            <a:ext cx="326564" cy="326564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51" y="2512373"/>
            <a:ext cx="326564" cy="326564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45" y="3468604"/>
            <a:ext cx="326564" cy="326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5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63"/>
    </mc:Choice>
    <mc:Fallback xmlns="">
      <p:transition spd="slow" advTm="12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uiExpand="1" build="p"/>
      <p:bldP spid="203" grpId="0" uiExpand="1"/>
      <p:bldP spid="205" grpId="0" uiExpand="1"/>
      <p:bldP spid="205" grpId="1" uiExpand="1"/>
      <p:bldP spid="206" grpId="0" uiExpand="1"/>
      <p:bldP spid="206" grpId="1" uiExpand="1"/>
      <p:bldP spid="207" grpId="0" uiExpand="1"/>
      <p:bldP spid="208" grpId="0" uiExpand="1"/>
      <p:bldP spid="208" grpId="1" uiExpand="1"/>
      <p:bldP spid="209" grpId="0" uiExpand="1"/>
      <p:bldP spid="210" grpId="0" uiExpand="1"/>
      <p:bldP spid="210" grpId="1" uiExpand="1"/>
      <p:bldP spid="211" grpId="0" uiExpand="1"/>
      <p:bldP spid="211" grpId="1" uiExpand="1"/>
      <p:bldP spid="211" grpId="2" uiExpand="1"/>
      <p:bldP spid="218" grpId="0" uiExpand="1"/>
      <p:bldP spid="218" grpId="1" uiExpand="1"/>
      <p:bldP spid="219" grpId="0" uiExpand="1"/>
      <p:bldP spid="219" grpId="1" uiExpand="1"/>
      <p:bldP spid="219" grpId="2" uiExpand="1"/>
      <p:bldP spid="232" grpId="0" uiExpand="1"/>
      <p:bldP spid="232" grpId="1"/>
      <p:bldP spid="233" grpId="0" uiExpand="1"/>
      <p:bldP spid="233" grpId="1"/>
      <p:bldP spid="234" grpId="0" uiExpand="1"/>
      <p:bldP spid="2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55" y="2785336"/>
            <a:ext cx="773309" cy="1841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591317"/>
            <a:ext cx="8008723" cy="175505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Why can’t we collect data and measure the systemic risk?</a:t>
            </a:r>
          </a:p>
          <a:p>
            <a:pPr lvl="1"/>
            <a:r>
              <a:rPr lang="en-US" sz="1600" dirty="0" smtClean="0"/>
              <a:t>Economists have algorithms, e.g., [EN, EGJ]</a:t>
            </a:r>
          </a:p>
          <a:p>
            <a:pPr lvl="1"/>
            <a:r>
              <a:rPr lang="en-US" sz="1600" dirty="0" smtClean="0"/>
              <a:t>We know how to execute graph algorithms</a:t>
            </a:r>
          </a:p>
          <a:p>
            <a:r>
              <a:rPr lang="en-US" sz="1800" dirty="0" smtClean="0"/>
              <a:t>Privacy concern 1: </a:t>
            </a:r>
            <a:r>
              <a:rPr lang="en-US" sz="1800" dirty="0"/>
              <a:t>G</a:t>
            </a:r>
            <a:r>
              <a:rPr lang="en-US" sz="1800" dirty="0" smtClean="0"/>
              <a:t>raph values </a:t>
            </a:r>
            <a:r>
              <a:rPr lang="en-US" sz="1800" dirty="0"/>
              <a:t>and edges </a:t>
            </a:r>
            <a:r>
              <a:rPr lang="en-US" sz="1800" dirty="0" smtClean="0"/>
              <a:t>are very sensitive </a:t>
            </a:r>
          </a:p>
          <a:p>
            <a:r>
              <a:rPr lang="en-US" sz="1800" dirty="0" smtClean="0"/>
              <a:t>Privacy concern 2: Even the output of the computation can leak information</a:t>
            </a:r>
            <a:endParaRPr lang="en-US" sz="18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Challenge: Privacy</a:t>
            </a:r>
            <a:endParaRPr lang="en-US" sz="27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203565" y="2118736"/>
            <a:ext cx="1173865" cy="656623"/>
            <a:chOff x="7216346" y="803370"/>
            <a:chExt cx="1017422" cy="656623"/>
          </a:xfrm>
        </p:grpSpPr>
        <p:sp>
          <p:nvSpPr>
            <p:cNvPr id="9" name="Rounded Rectangle 8"/>
            <p:cNvSpPr/>
            <p:nvPr/>
          </p:nvSpPr>
          <p:spPr>
            <a:xfrm>
              <a:off x="7216347" y="803370"/>
              <a:ext cx="1017421" cy="6292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6346" y="813662"/>
              <a:ext cx="1000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All 3 banks fail!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10" y="3525647"/>
            <a:ext cx="919351" cy="1037350"/>
          </a:xfrm>
          <a:prstGeom prst="rect">
            <a:avLst/>
          </a:prstGeom>
        </p:spPr>
      </p:pic>
      <p:grpSp>
        <p:nvGrpSpPr>
          <p:cNvPr id="164" name="Group 163"/>
          <p:cNvGrpSpPr/>
          <p:nvPr/>
        </p:nvGrpSpPr>
        <p:grpSpPr>
          <a:xfrm>
            <a:off x="1056364" y="2294517"/>
            <a:ext cx="1386296" cy="1082810"/>
            <a:chOff x="2189071" y="2453995"/>
            <a:chExt cx="956456" cy="747070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2189071" y="2862511"/>
              <a:ext cx="956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A</a:t>
              </a:r>
              <a:endParaRPr lang="en-US" sz="16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298113" y="2292700"/>
            <a:ext cx="1386296" cy="930661"/>
            <a:chOff x="2189071" y="2453995"/>
            <a:chExt cx="956456" cy="642097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B</a:t>
              </a:r>
              <a:endParaRPr lang="en-US" sz="1600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633035" y="2269620"/>
            <a:ext cx="1386296" cy="930661"/>
            <a:chOff x="2189071" y="2453995"/>
            <a:chExt cx="956456" cy="642097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</a:t>
              </a:r>
              <a:r>
                <a:rPr lang="en-US" sz="1600" dirty="0"/>
                <a:t>C</a:t>
              </a:r>
            </a:p>
          </p:txBody>
        </p:sp>
      </p:grpSp>
      <p:cxnSp>
        <p:nvCxnSpPr>
          <p:cNvPr id="174" name="Straight Arrow Connector 173"/>
          <p:cNvCxnSpPr/>
          <p:nvPr/>
        </p:nvCxnSpPr>
        <p:spPr>
          <a:xfrm flipH="1" flipV="1">
            <a:off x="4484959" y="27583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531347" y="2364815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debt=200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 flipH="1" flipV="1">
            <a:off x="2178693" y="27251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225081" y="2331615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debt=200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50796" y="3171704"/>
            <a:ext cx="1301442" cy="369332"/>
            <a:chOff x="1050796" y="3171704"/>
            <a:chExt cx="1301442" cy="369332"/>
          </a:xfrm>
        </p:grpSpPr>
        <p:sp>
          <p:nvSpPr>
            <p:cNvPr id="179" name="TextBox 178"/>
            <p:cNvSpPr txBox="1"/>
            <p:nvPr/>
          </p:nvSpPr>
          <p:spPr>
            <a:xfrm>
              <a:off x="1050796" y="3187093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33534" y="31717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80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58902" y="3178035"/>
            <a:ext cx="1341086" cy="369332"/>
            <a:chOff x="3258902" y="3178035"/>
            <a:chExt cx="1341086" cy="369332"/>
          </a:xfrm>
        </p:grpSpPr>
        <p:sp>
          <p:nvSpPr>
            <p:cNvPr id="180" name="TextBox 179"/>
            <p:cNvSpPr txBox="1"/>
            <p:nvPr/>
          </p:nvSpPr>
          <p:spPr>
            <a:xfrm>
              <a:off x="3258902" y="3195105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064264" y="3178035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102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87700" y="3199763"/>
            <a:ext cx="1362917" cy="369332"/>
            <a:chOff x="5587700" y="3199763"/>
            <a:chExt cx="1362917" cy="369332"/>
          </a:xfrm>
        </p:grpSpPr>
        <p:sp>
          <p:nvSpPr>
            <p:cNvPr id="181" name="TextBox 180"/>
            <p:cNvSpPr txBox="1"/>
            <p:nvPr/>
          </p:nvSpPr>
          <p:spPr>
            <a:xfrm>
              <a:off x="5587700" y="3215152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414893" y="3199763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218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9" y="3805781"/>
            <a:ext cx="678924" cy="879341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183943" y="3168808"/>
            <a:ext cx="1874120" cy="1321712"/>
            <a:chOff x="145005" y="1109706"/>
            <a:chExt cx="1874120" cy="1321712"/>
          </a:xfrm>
        </p:grpSpPr>
        <p:sp>
          <p:nvSpPr>
            <p:cNvPr id="130" name="Cloud 129"/>
            <p:cNvSpPr/>
            <p:nvPr/>
          </p:nvSpPr>
          <p:spPr>
            <a:xfrm rot="20567448" flipV="1">
              <a:off x="145005" y="1332376"/>
              <a:ext cx="1874120" cy="10990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flipV="1">
              <a:off x="1716689" y="1252947"/>
              <a:ext cx="227445" cy="1484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flipV="1">
              <a:off x="1803319" y="1109706"/>
              <a:ext cx="181542" cy="1091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4122" y="1542878"/>
              <a:ext cx="1589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 knew C was going </a:t>
              </a:r>
              <a:r>
                <a:rPr lang="en-US" sz="1600" smtClean="0"/>
                <a:t>to kill us </a:t>
              </a:r>
              <a:r>
                <a:rPr lang="en-US" sz="1600" dirty="0" smtClean="0"/>
                <a:t>all!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47386" y="3788333"/>
            <a:ext cx="886227" cy="896789"/>
            <a:chOff x="9758154" y="4168815"/>
            <a:chExt cx="886227" cy="8967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8154" y="4408688"/>
              <a:ext cx="886227" cy="6569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8222" y="4168815"/>
              <a:ext cx="666089" cy="422502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>
          <a:xfrm flipV="1">
            <a:off x="7797499" y="2889401"/>
            <a:ext cx="0" cy="494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21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39"/>
    </mc:Choice>
    <mc:Fallback xmlns="">
      <p:transition spd="slow" advTm="66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48148E-6 C 0.0434 0.01458 0.08681 0.0294 0.11476 0.04676 C 0.14271 0.06412 0.16754 0.1044 0.16754 0.1044 " pathEditMode="relative" ptsTypes="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0.06631 0.02153 0.13263 0.04306 0.20121 0.06111 C 0.26996 0.07917 0.41215 0.1081 0.41215 0.1081 " pathEditMode="relative" ptsTypes="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0.11771 0.04004 0.23559 0.08009 0.34722 0.09884 C 0.45903 0.11782 0.67031 0.11319 0.67031 0.11319 " pathEditMode="relative" ptsTypes="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667E-6 C 0.08386 0.05325 0.16771 0.10672 0.25677 0.14584 C 0.34566 0.18496 0.53386 0.23427 0.53386 0.23427 " pathEditMode="relative" ptsTypes="AAA">
                                      <p:cBhvr>
                                        <p:cTn id="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44444E-6 C 0.09132 0.0345 0.18299 0.06899 0.23195 0.10811 C 0.28108 0.147 0.29427 0.23426 0.29427 0.23426 " pathEditMode="relative" ptsTypes="AAA">
                                      <p:cBhvr>
                                        <p:cTn id="2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5" grpId="0"/>
      <p:bldP spid="175" grpId="1"/>
      <p:bldP spid="178" grpId="0"/>
      <p:bldP spid="1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076549"/>
            <a:ext cx="8008723" cy="24551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Banks keep data and take part in distributed computation</a:t>
            </a:r>
          </a:p>
          <a:p>
            <a:r>
              <a:rPr lang="en-US" sz="1800" dirty="0" smtClean="0"/>
              <a:t>Goal: Privacy and efficiency </a:t>
            </a:r>
          </a:p>
          <a:p>
            <a:pPr lvl="1"/>
            <a:r>
              <a:rPr lang="en-US" sz="1600" dirty="0" smtClean="0"/>
              <a:t>Output privacy</a:t>
            </a:r>
          </a:p>
          <a:p>
            <a:pPr lvl="1"/>
            <a:r>
              <a:rPr lang="en-US" sz="1600" dirty="0" smtClean="0"/>
              <a:t>Value privacy</a:t>
            </a:r>
          </a:p>
          <a:p>
            <a:pPr lvl="1"/>
            <a:r>
              <a:rPr lang="en-US" sz="1600" dirty="0" smtClean="0"/>
              <a:t>Edge privacy</a:t>
            </a:r>
          </a:p>
          <a:p>
            <a:pPr lvl="1"/>
            <a:r>
              <a:rPr lang="en-US" sz="1600" dirty="0" smtClean="0"/>
              <a:t>Efficiency</a:t>
            </a:r>
          </a:p>
          <a:p>
            <a:r>
              <a:rPr lang="en-US" sz="1800" dirty="0" smtClean="0"/>
              <a:t>Result: Private distributed graph computations (not only systemic risk!)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Approach</a:t>
            </a:r>
            <a:endParaRPr lang="en-US" sz="27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1056364" y="2294517"/>
            <a:ext cx="1386296" cy="1082810"/>
            <a:chOff x="2189071" y="2453995"/>
            <a:chExt cx="956456" cy="747070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2189071" y="2862511"/>
              <a:ext cx="956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A</a:t>
              </a:r>
              <a:endParaRPr lang="en-US" sz="160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98113" y="2292700"/>
            <a:ext cx="1386296" cy="930661"/>
            <a:chOff x="2189071" y="2453995"/>
            <a:chExt cx="956456" cy="642097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B</a:t>
              </a:r>
              <a:endParaRPr lang="en-US" sz="16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633035" y="2269620"/>
            <a:ext cx="1386296" cy="930661"/>
            <a:chOff x="2189071" y="2453995"/>
            <a:chExt cx="956456" cy="642097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</a:t>
              </a:r>
              <a:r>
                <a:rPr lang="en-US" sz="1600" dirty="0"/>
                <a:t>C</a:t>
              </a: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 flipH="1" flipV="1">
            <a:off x="4484959" y="27583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531347" y="2364815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debt=200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H="1" flipV="1">
            <a:off x="2178693" y="27251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25081" y="2331615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debt=200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050796" y="3171704"/>
            <a:ext cx="1301442" cy="369332"/>
            <a:chOff x="1050796" y="3171704"/>
            <a:chExt cx="1301442" cy="369332"/>
          </a:xfrm>
        </p:grpSpPr>
        <p:sp>
          <p:nvSpPr>
            <p:cNvPr id="135" name="TextBox 134"/>
            <p:cNvSpPr txBox="1"/>
            <p:nvPr/>
          </p:nvSpPr>
          <p:spPr>
            <a:xfrm>
              <a:off x="1050796" y="3187093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933534" y="31717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80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3258902" y="3178035"/>
            <a:ext cx="1341086" cy="369332"/>
            <a:chOff x="3258902" y="3178035"/>
            <a:chExt cx="1341086" cy="369332"/>
          </a:xfrm>
        </p:grpSpPr>
        <p:sp>
          <p:nvSpPr>
            <p:cNvPr id="192" name="TextBox 191"/>
            <p:cNvSpPr txBox="1"/>
            <p:nvPr/>
          </p:nvSpPr>
          <p:spPr>
            <a:xfrm>
              <a:off x="3258902" y="3195105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064264" y="3178035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102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587700" y="3199763"/>
            <a:ext cx="1362917" cy="369332"/>
            <a:chOff x="5587700" y="3199763"/>
            <a:chExt cx="1362917" cy="369332"/>
          </a:xfrm>
        </p:grpSpPr>
        <p:sp>
          <p:nvSpPr>
            <p:cNvPr id="195" name="TextBox 194"/>
            <p:cNvSpPr txBox="1"/>
            <p:nvPr/>
          </p:nvSpPr>
          <p:spPr>
            <a:xfrm>
              <a:off x="5587700" y="3215152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414893" y="3199763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218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97" name="Picture 1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9" y="3805781"/>
            <a:ext cx="678924" cy="879341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31" y="4067915"/>
            <a:ext cx="438221" cy="567583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72" y="3931622"/>
            <a:ext cx="438221" cy="567583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8" y="4067914"/>
            <a:ext cx="438221" cy="567583"/>
          </a:xfrm>
          <a:prstGeom prst="rect">
            <a:avLst/>
          </a:prstGeom>
        </p:spPr>
      </p:pic>
      <p:grpSp>
        <p:nvGrpSpPr>
          <p:cNvPr id="201" name="Group 200"/>
          <p:cNvGrpSpPr/>
          <p:nvPr/>
        </p:nvGrpSpPr>
        <p:grpSpPr>
          <a:xfrm>
            <a:off x="7252851" y="2269149"/>
            <a:ext cx="1173865" cy="656623"/>
            <a:chOff x="7216346" y="803370"/>
            <a:chExt cx="1017422" cy="656623"/>
          </a:xfrm>
        </p:grpSpPr>
        <p:sp>
          <p:nvSpPr>
            <p:cNvPr id="202" name="Rounded Rectangle 201"/>
            <p:cNvSpPr/>
            <p:nvPr/>
          </p:nvSpPr>
          <p:spPr>
            <a:xfrm>
              <a:off x="7216347" y="803370"/>
              <a:ext cx="1017421" cy="6292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216346" y="813662"/>
              <a:ext cx="1000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All 3 banks fail!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5253" y="4738296"/>
            <a:ext cx="2174484" cy="338554"/>
            <a:chOff x="2743200" y="4973437"/>
            <a:chExt cx="2174484" cy="338554"/>
          </a:xfrm>
        </p:grpSpPr>
        <p:grpSp>
          <p:nvGrpSpPr>
            <p:cNvPr id="27" name="Group 26"/>
            <p:cNvGrpSpPr/>
            <p:nvPr/>
          </p:nvGrpSpPr>
          <p:grpSpPr>
            <a:xfrm>
              <a:off x="3136254" y="4973437"/>
              <a:ext cx="1781430" cy="338554"/>
              <a:chOff x="3433121" y="5060211"/>
              <a:chExt cx="1781430" cy="33855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459140" y="5134353"/>
                <a:ext cx="1755411" cy="19696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3433121" y="5060211"/>
                <a:ext cx="17809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Differential privacy</a:t>
                </a:r>
                <a:endParaRPr lang="en-US" sz="1600" dirty="0"/>
              </a:p>
            </p:txBody>
          </p:sp>
        </p:grpSp>
        <p:cxnSp>
          <p:nvCxnSpPr>
            <p:cNvPr id="29" name="Straight Arrow Connector 28"/>
            <p:cNvCxnSpPr>
              <a:endCxn id="206" idx="1"/>
            </p:cNvCxnSpPr>
            <p:nvPr/>
          </p:nvCxnSpPr>
          <p:spPr>
            <a:xfrm flipV="1">
              <a:off x="2743200" y="5142714"/>
              <a:ext cx="393054" cy="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516802" y="5032169"/>
            <a:ext cx="4168659" cy="338554"/>
            <a:chOff x="2442660" y="5279309"/>
            <a:chExt cx="4168659" cy="338554"/>
          </a:xfrm>
        </p:grpSpPr>
        <p:grpSp>
          <p:nvGrpSpPr>
            <p:cNvPr id="24" name="Group 23"/>
            <p:cNvGrpSpPr/>
            <p:nvPr/>
          </p:nvGrpSpPr>
          <p:grpSpPr>
            <a:xfrm>
              <a:off x="3025863" y="5279309"/>
              <a:ext cx="3585456" cy="338554"/>
              <a:chOff x="6995969" y="5244578"/>
              <a:chExt cx="3585456" cy="338554"/>
            </a:xfrm>
          </p:grpSpPr>
          <p:sp>
            <p:nvSpPr>
              <p:cNvPr id="207" name="Rounded Rectangle 206"/>
              <p:cNvSpPr/>
              <p:nvPr/>
            </p:nvSpPr>
            <p:spPr>
              <a:xfrm>
                <a:off x="7131894" y="5300348"/>
                <a:ext cx="3323967" cy="22157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6995969" y="5244578"/>
                <a:ext cx="3585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Secure multiparty computation (MPC)</a:t>
                </a:r>
                <a:endParaRPr lang="en-US" sz="1600" dirty="0"/>
              </a:p>
            </p:txBody>
          </p:sp>
        </p:grpSp>
        <p:cxnSp>
          <p:nvCxnSpPr>
            <p:cNvPr id="213" name="Straight Arrow Connector 212"/>
            <p:cNvCxnSpPr/>
            <p:nvPr/>
          </p:nvCxnSpPr>
          <p:spPr>
            <a:xfrm flipV="1">
              <a:off x="2442660" y="5449382"/>
              <a:ext cx="716526" cy="99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492088" y="5309744"/>
            <a:ext cx="3800157" cy="338554"/>
            <a:chOff x="2417946" y="5556884"/>
            <a:chExt cx="3800157" cy="338554"/>
          </a:xfrm>
        </p:grpSpPr>
        <p:grpSp>
          <p:nvGrpSpPr>
            <p:cNvPr id="26" name="Group 25"/>
            <p:cNvGrpSpPr/>
            <p:nvPr/>
          </p:nvGrpSpPr>
          <p:grpSpPr>
            <a:xfrm>
              <a:off x="3062112" y="5556884"/>
              <a:ext cx="3155991" cy="338554"/>
              <a:chOff x="3258902" y="5630940"/>
              <a:chExt cx="3155991" cy="338554"/>
            </a:xfrm>
          </p:grpSpPr>
          <p:sp>
            <p:nvSpPr>
              <p:cNvPr id="209" name="Rounded Rectangle 208"/>
              <p:cNvSpPr/>
              <p:nvPr/>
            </p:nvSpPr>
            <p:spPr>
              <a:xfrm>
                <a:off x="3357680" y="5712101"/>
                <a:ext cx="2956624" cy="211983"/>
              </a:xfrm>
              <a:prstGeom prst="roundRect">
                <a:avLst/>
              </a:prstGeom>
              <a:solidFill>
                <a:srgbClr val="FFAEAB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58902" y="5630940"/>
                <a:ext cx="31559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Secure message transfer protocol</a:t>
                </a:r>
                <a:endParaRPr lang="en-US" sz="1600" dirty="0"/>
              </a:p>
            </p:txBody>
          </p:sp>
        </p:grpSp>
        <p:cxnSp>
          <p:nvCxnSpPr>
            <p:cNvPr id="214" name="Straight Arrow Connector 213"/>
            <p:cNvCxnSpPr/>
            <p:nvPr/>
          </p:nvCxnSpPr>
          <p:spPr>
            <a:xfrm flipV="1">
              <a:off x="2417946" y="5740119"/>
              <a:ext cx="742100" cy="21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225081" y="5578079"/>
            <a:ext cx="3979752" cy="338554"/>
            <a:chOff x="2150939" y="5825219"/>
            <a:chExt cx="2557151" cy="338554"/>
          </a:xfrm>
        </p:grpSpPr>
        <p:grpSp>
          <p:nvGrpSpPr>
            <p:cNvPr id="25" name="Group 24"/>
            <p:cNvGrpSpPr/>
            <p:nvPr/>
          </p:nvGrpSpPr>
          <p:grpSpPr>
            <a:xfrm>
              <a:off x="2705432" y="5825219"/>
              <a:ext cx="2002658" cy="338554"/>
              <a:chOff x="2916283" y="6024569"/>
              <a:chExt cx="2002658" cy="338554"/>
            </a:xfrm>
          </p:grpSpPr>
          <p:sp>
            <p:nvSpPr>
              <p:cNvPr id="211" name="Rounded Rectangle 210"/>
              <p:cNvSpPr/>
              <p:nvPr/>
            </p:nvSpPr>
            <p:spPr>
              <a:xfrm>
                <a:off x="3021370" y="6098636"/>
                <a:ext cx="1834886" cy="22151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2916283" y="6024569"/>
                <a:ext cx="2002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mtClean="0"/>
                  <a:t>Formulation as vertex </a:t>
                </a:r>
                <a:r>
                  <a:rPr lang="en-US" sz="1600" dirty="0" smtClean="0"/>
                  <a:t>programs</a:t>
                </a:r>
                <a:endParaRPr lang="en-US" sz="1600" dirty="0"/>
              </a:p>
            </p:txBody>
          </p:sp>
        </p:grpSp>
        <p:cxnSp>
          <p:nvCxnSpPr>
            <p:cNvPr id="215" name="Straight Arrow Connector 214"/>
            <p:cNvCxnSpPr/>
            <p:nvPr/>
          </p:nvCxnSpPr>
          <p:spPr>
            <a:xfrm flipV="1">
              <a:off x="2150939" y="5992434"/>
              <a:ext cx="659580" cy="82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623902" y="4812438"/>
            <a:ext cx="1176312" cy="491701"/>
            <a:chOff x="6623902" y="4812438"/>
            <a:chExt cx="1176312" cy="491701"/>
          </a:xfrm>
        </p:grpSpPr>
        <p:sp>
          <p:nvSpPr>
            <p:cNvPr id="65" name="Right Brace 64"/>
            <p:cNvSpPr/>
            <p:nvPr/>
          </p:nvSpPr>
          <p:spPr>
            <a:xfrm>
              <a:off x="6623902" y="4812438"/>
              <a:ext cx="197028" cy="49170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16997" y="4889011"/>
              <a:ext cx="983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Existing</a:t>
              </a:r>
              <a:endParaRPr lang="en-US" sz="1600" dirty="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623902" y="5371835"/>
            <a:ext cx="1176312" cy="491701"/>
            <a:chOff x="6623902" y="4812438"/>
            <a:chExt cx="1176312" cy="491701"/>
          </a:xfrm>
        </p:grpSpPr>
        <p:sp>
          <p:nvSpPr>
            <p:cNvPr id="224" name="Right Brace 223"/>
            <p:cNvSpPr/>
            <p:nvPr/>
          </p:nvSpPr>
          <p:spPr>
            <a:xfrm>
              <a:off x="6623902" y="4812438"/>
              <a:ext cx="197028" cy="49170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816997" y="4889011"/>
              <a:ext cx="983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New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17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24"/>
    </mc:Choice>
    <mc:Fallback xmlns="">
      <p:transition spd="slow" advTm="86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3333E-6 C -0.22396 -0.00394 -0.44775 -0.00787 -0.55817 -0.04699 C -0.66841 -0.08611 -0.66216 -0.23426 -0.66216 -0.23426 " pathEditMode="relative" ptsTypes="AAA">
                                      <p:cBhvr>
                                        <p:cTn id="2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14815E-6 C -0.18837 -0.01967 -0.37673 -0.03912 -0.45278 -0.07592 C -0.52899 -0.11249 -0.45694 -0.2199 -0.45694 -0.2199 " pathEditMode="relative" ptsTypes="AAA">
                                      <p:cBhvr>
                                        <p:cTn id="2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C -0.09965 -0.0287 -0.1993 -0.05717 -0.24201 -0.09745 C -0.28489 -0.13773 -0.25694 -0.24143 -0.25694 -0.24143 " pathEditMode="relative" ptsTypes="AAA">
                                      <p:cBhvr>
                                        <p:cTn id="2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7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7" y="1952368"/>
            <a:ext cx="8008723" cy="470293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Systemic risk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Privacy concerns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Approach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 smtClean="0"/>
              <a:t>Distributed computation</a:t>
            </a:r>
          </a:p>
          <a:p>
            <a:r>
              <a:rPr lang="en-US" sz="2000" dirty="0" smtClean="0"/>
              <a:t>Protecting values</a:t>
            </a:r>
          </a:p>
          <a:p>
            <a:r>
              <a:rPr lang="en-US" sz="2000" dirty="0" smtClean="0"/>
              <a:t>Protecting edges</a:t>
            </a:r>
            <a:endParaRPr lang="en-US" sz="2000" dirty="0"/>
          </a:p>
          <a:p>
            <a:r>
              <a:rPr lang="en-US" sz="2000" dirty="0" smtClean="0"/>
              <a:t>Protecting output</a:t>
            </a:r>
            <a:endParaRPr lang="en-US" sz="2000" dirty="0"/>
          </a:p>
          <a:p>
            <a:r>
              <a:rPr lang="en-US" sz="2000" dirty="0" smtClean="0"/>
              <a:t>Evaluation</a:t>
            </a:r>
            <a:endParaRPr lang="en-US" sz="20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Outline</a:t>
            </a: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5"/>
    </mc:Choice>
    <mc:Fallback xmlns="">
      <p:transition spd="slow" advTm="135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284363"/>
            <a:ext cx="8008723" cy="212379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[EN01] computes the systemic risk by simulating payment between banks</a:t>
            </a:r>
          </a:p>
          <a:p>
            <a:r>
              <a:rPr lang="en-US" sz="1800" dirty="0" smtClean="0"/>
              <a:t>Economists formulate this as a matrix computation</a:t>
            </a:r>
          </a:p>
          <a:p>
            <a:pPr lvl="1"/>
            <a:r>
              <a:rPr lang="en-US" sz="1600" dirty="0" smtClean="0"/>
              <a:t>Step:</a:t>
            </a:r>
          </a:p>
          <a:p>
            <a:pPr lvl="1"/>
            <a:r>
              <a:rPr lang="en-US" sz="1600" dirty="0" smtClean="0"/>
              <a:t>Aggregation:</a:t>
            </a:r>
          </a:p>
          <a:p>
            <a:r>
              <a:rPr lang="en-US" sz="1800" dirty="0" smtClean="0"/>
              <a:t>But matrix operations are expensive in secure multiparty computation (MPC)</a:t>
            </a:r>
          </a:p>
          <a:p>
            <a:pPr lvl="1"/>
            <a:r>
              <a:rPr lang="en-US" sz="1600" dirty="0" smtClean="0"/>
              <a:t>Computing systemic risk for entire US graph would take </a:t>
            </a:r>
            <a:r>
              <a:rPr lang="en-US" sz="1600" dirty="0" smtClean="0">
                <a:solidFill>
                  <a:srgbClr val="FF0000"/>
                </a:solidFill>
              </a:rPr>
              <a:t>&gt; 200 years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How do systemic risk algorithms work?</a:t>
            </a:r>
            <a:endParaRPr lang="en-US" sz="27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1056364" y="2294517"/>
            <a:ext cx="1386296" cy="1082810"/>
            <a:chOff x="2189071" y="2453995"/>
            <a:chExt cx="956456" cy="747070"/>
          </a:xfrm>
        </p:grpSpPr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84" name="TextBox 183"/>
            <p:cNvSpPr txBox="1"/>
            <p:nvPr/>
          </p:nvSpPr>
          <p:spPr>
            <a:xfrm>
              <a:off x="2189071" y="2862511"/>
              <a:ext cx="956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A</a:t>
              </a:r>
              <a:endParaRPr lang="en-US" sz="1600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3298113" y="2292700"/>
            <a:ext cx="1386296" cy="930661"/>
            <a:chOff x="2189071" y="2453995"/>
            <a:chExt cx="956456" cy="642097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B</a:t>
              </a:r>
              <a:endParaRPr lang="en-US" sz="16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633035" y="2269620"/>
            <a:ext cx="1386296" cy="930661"/>
            <a:chOff x="2189071" y="2453995"/>
            <a:chExt cx="956456" cy="642097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90" name="TextBox 189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</a:t>
              </a:r>
              <a:r>
                <a:rPr lang="en-US" sz="1600" dirty="0"/>
                <a:t>C</a:t>
              </a:r>
            </a:p>
          </p:txBody>
        </p:sp>
      </p:grpSp>
      <p:cxnSp>
        <p:nvCxnSpPr>
          <p:cNvPr id="191" name="Straight Arrow Connector 190"/>
          <p:cNvCxnSpPr/>
          <p:nvPr/>
        </p:nvCxnSpPr>
        <p:spPr>
          <a:xfrm flipH="1" flipV="1">
            <a:off x="4484959" y="27583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531347" y="2364815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20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 flipH="1" flipV="1">
            <a:off x="2178693" y="27251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2622840" y="2368010"/>
            <a:ext cx="79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accent2"/>
                </a:solidFill>
              </a:rPr>
              <a:t>200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050796" y="3171704"/>
            <a:ext cx="1301442" cy="369332"/>
            <a:chOff x="1050796" y="3171704"/>
            <a:chExt cx="1301442" cy="369332"/>
          </a:xfrm>
        </p:grpSpPr>
        <p:sp>
          <p:nvSpPr>
            <p:cNvPr id="196" name="TextBox 195"/>
            <p:cNvSpPr txBox="1"/>
            <p:nvPr/>
          </p:nvSpPr>
          <p:spPr>
            <a:xfrm>
              <a:off x="1050796" y="3187093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933534" y="31717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80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3258902" y="3178035"/>
            <a:ext cx="1341086" cy="369332"/>
            <a:chOff x="3258902" y="3178035"/>
            <a:chExt cx="1341086" cy="369332"/>
          </a:xfrm>
        </p:grpSpPr>
        <p:sp>
          <p:nvSpPr>
            <p:cNvPr id="199" name="TextBox 198"/>
            <p:cNvSpPr txBox="1"/>
            <p:nvPr/>
          </p:nvSpPr>
          <p:spPr>
            <a:xfrm>
              <a:off x="3258902" y="3195105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064264" y="3178035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102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587700" y="3199763"/>
            <a:ext cx="1304407" cy="369332"/>
            <a:chOff x="5587700" y="3199763"/>
            <a:chExt cx="1304407" cy="369332"/>
          </a:xfrm>
        </p:grpSpPr>
        <p:sp>
          <p:nvSpPr>
            <p:cNvPr id="204" name="TextBox 203"/>
            <p:cNvSpPr txBox="1"/>
            <p:nvPr/>
          </p:nvSpPr>
          <p:spPr>
            <a:xfrm>
              <a:off x="5587700" y="3215152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473403" y="319976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20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 flipH="1">
            <a:off x="4198453" y="1493572"/>
            <a:ext cx="569397" cy="801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H="1" flipV="1">
            <a:off x="2986341" y="1573328"/>
            <a:ext cx="732687" cy="698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3960997" y="1589575"/>
            <a:ext cx="824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FF0000"/>
                </a:solidFill>
              </a:rPr>
              <a:t>40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704870" y="1804994"/>
            <a:ext cx="846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accent2"/>
                </a:solidFill>
              </a:rPr>
              <a:t>40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769627" y="3520926"/>
            <a:ext cx="258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Capital = </a:t>
            </a:r>
            <a:r>
              <a:rPr lang="en-US" sz="1600" dirty="0" smtClean="0">
                <a:solidFill>
                  <a:srgbClr val="FF0000"/>
                </a:solidFill>
              </a:rPr>
              <a:t>60</a:t>
            </a:r>
            <a:r>
              <a:rPr lang="en-US" sz="1600" dirty="0" smtClean="0"/>
              <a:t> + </a:t>
            </a:r>
            <a:r>
              <a:rPr lang="en-US" sz="1600" dirty="0" smtClean="0">
                <a:solidFill>
                  <a:schemeClr val="accent6"/>
                </a:solidFill>
              </a:rPr>
              <a:t>102</a:t>
            </a:r>
            <a:r>
              <a:rPr lang="en-US" sz="1600" dirty="0" smtClean="0"/>
              <a:t> = 162</a:t>
            </a:r>
            <a:endParaRPr lang="en-US" sz="16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632560" y="3521338"/>
            <a:ext cx="2863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prorate: 162*(200/240) = 135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35867" y="1792056"/>
            <a:ext cx="1043943" cy="911313"/>
            <a:chOff x="2235867" y="1792056"/>
            <a:chExt cx="1043943" cy="911313"/>
          </a:xfrm>
        </p:grpSpPr>
        <p:sp>
          <p:nvSpPr>
            <p:cNvPr id="288" name="TextBox 287"/>
            <p:cNvSpPr txBox="1"/>
            <p:nvPr/>
          </p:nvSpPr>
          <p:spPr>
            <a:xfrm>
              <a:off x="2455188" y="1792056"/>
              <a:ext cx="824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27/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2235867" y="2364815"/>
              <a:ext cx="824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135/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0" name="TextBox 289"/>
          <p:cNvSpPr txBox="1"/>
          <p:nvPr/>
        </p:nvSpPr>
        <p:spPr>
          <a:xfrm>
            <a:off x="2749439" y="3515460"/>
            <a:ext cx="258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In-payments = </a:t>
            </a:r>
            <a:r>
              <a:rPr lang="en-US" sz="1600" dirty="0" smtClean="0">
                <a:solidFill>
                  <a:srgbClr val="FF0000"/>
                </a:solidFill>
              </a:rPr>
              <a:t>20 + 40</a:t>
            </a:r>
            <a:r>
              <a:rPr lang="en-US" sz="1600" dirty="0" smtClean="0"/>
              <a:t> = </a:t>
            </a:r>
            <a:r>
              <a:rPr lang="en-US" sz="1600" dirty="0" smtClean="0">
                <a:solidFill>
                  <a:srgbClr val="FF0000"/>
                </a:solidFill>
              </a:rPr>
              <a:t>60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825095" y="3802973"/>
            <a:ext cx="258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Shortfall = </a:t>
            </a:r>
            <a:r>
              <a:rPr lang="en-US" sz="1600" dirty="0" smtClean="0">
                <a:solidFill>
                  <a:schemeClr val="accent2"/>
                </a:solidFill>
              </a:rPr>
              <a:t>240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-</a:t>
            </a:r>
            <a:r>
              <a:rPr lang="en-US" sz="1600" dirty="0" smtClean="0">
                <a:solidFill>
                  <a:srgbClr val="FF0000"/>
                </a:solidFill>
              </a:rPr>
              <a:t> 162</a:t>
            </a:r>
            <a:r>
              <a:rPr lang="en-US" sz="1600" dirty="0" smtClean="0"/>
              <a:t> = </a:t>
            </a:r>
            <a:r>
              <a:rPr lang="en-US" sz="1600" dirty="0" smtClean="0">
                <a:solidFill>
                  <a:schemeClr val="accent5"/>
                </a:solidFill>
              </a:rPr>
              <a:t>78</a:t>
            </a:r>
            <a:endParaRPr lang="en-US" sz="1600" dirty="0">
              <a:solidFill>
                <a:schemeClr val="accent5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22488" y="4912079"/>
            <a:ext cx="6842574" cy="760859"/>
            <a:chOff x="1522488" y="4912079"/>
            <a:chExt cx="6842574" cy="760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22488" y="4912079"/>
                  <a:ext cx="6842574" cy="38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𝐹𝐹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600" b="0" i="1" smtClean="0">
                            <a:latin typeface="Cambria Math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Τ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Λ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+(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)(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488" y="4912079"/>
                  <a:ext cx="6842574" cy="3860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749512" y="5208003"/>
              <a:ext cx="2571592" cy="464935"/>
              <a:chOff x="6682755" y="4531571"/>
              <a:chExt cx="2571592" cy="464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82755" y="4531571"/>
                    <a:ext cx="2235016" cy="4649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000" b="1" i="1" dirty="0" smtClean="0">
                                  <a:latin typeface="Cambria Math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302" name="TextBox 3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2755" y="4531571"/>
                    <a:ext cx="2235016" cy="46493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10390" b="-15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3" name="TextBox 302"/>
                  <p:cNvSpPr txBox="1"/>
                  <p:nvPr/>
                </p:nvSpPr>
                <p:spPr>
                  <a:xfrm>
                    <a:off x="7019331" y="4560126"/>
                    <a:ext cx="223501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dirty="0" smtClean="0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160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dirty="0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1600" b="0" i="1" dirty="0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1600" b="0" i="1" dirty="0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sz="1600" b="0" i="1" dirty="0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3" name="TextBox 3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9331" y="4560126"/>
                    <a:ext cx="2235016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Oval 3"/>
          <p:cNvSpPr/>
          <p:nvPr/>
        </p:nvSpPr>
        <p:spPr>
          <a:xfrm>
            <a:off x="2583634" y="3515652"/>
            <a:ext cx="2912334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80810" y="1741660"/>
            <a:ext cx="909920" cy="983783"/>
            <a:chOff x="2380810" y="1741660"/>
            <a:chExt cx="909920" cy="983783"/>
          </a:xfrm>
        </p:grpSpPr>
        <p:sp>
          <p:nvSpPr>
            <p:cNvPr id="5" name="Oval 4"/>
            <p:cNvSpPr/>
            <p:nvPr/>
          </p:nvSpPr>
          <p:spPr>
            <a:xfrm>
              <a:off x="2648178" y="1741660"/>
              <a:ext cx="642552" cy="4366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380810" y="2288757"/>
              <a:ext cx="878092" cy="4366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902905" y="3758478"/>
            <a:ext cx="2435807" cy="425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5549" y="3769752"/>
            <a:ext cx="285441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Systemic risk = total shortfall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7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27"/>
    </mc:Choice>
    <mc:Fallback xmlns="">
      <p:transition spd="slow" advTm="11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1" grpId="0"/>
      <p:bldP spid="211" grpId="1"/>
      <p:bldP spid="214" grpId="0"/>
      <p:bldP spid="290" grpId="0"/>
      <p:bldP spid="290" grpId="1"/>
      <p:bldP spid="301" grpId="0"/>
      <p:bldP spid="4" grpId="0" animBg="1"/>
      <p:bldP spid="4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371319"/>
            <a:ext cx="8008723" cy="187620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Idea: Run algorithm as a distributed simulation</a:t>
            </a:r>
          </a:p>
          <a:p>
            <a:r>
              <a:rPr lang="en-US" sz="1800" dirty="0" smtClean="0"/>
              <a:t>The simulation of payments can be expressed as a </a:t>
            </a:r>
            <a:r>
              <a:rPr lang="en-US" sz="1800" i="1" dirty="0" smtClean="0"/>
              <a:t>vertex program </a:t>
            </a:r>
          </a:p>
          <a:p>
            <a:r>
              <a:rPr lang="en-US" sz="1800" dirty="0" smtClean="0"/>
              <a:t>Advantage: Vertex programs are faster in MPC</a:t>
            </a:r>
          </a:p>
          <a:p>
            <a:pPr lvl="1"/>
            <a:r>
              <a:rPr lang="en-US" sz="1600" dirty="0" smtClean="0"/>
              <a:t>No matrix ops, no need to read entire matrix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Systemic risk as a vertex program</a:t>
            </a:r>
            <a:endParaRPr lang="en-US" sz="2700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056364" y="2294517"/>
            <a:ext cx="1386296" cy="1082810"/>
            <a:chOff x="2189071" y="2453995"/>
            <a:chExt cx="956456" cy="74707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2189071" y="2862511"/>
              <a:ext cx="956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A</a:t>
              </a:r>
              <a:endParaRPr lang="en-US" sz="16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98113" y="2292700"/>
            <a:ext cx="1386296" cy="930661"/>
            <a:chOff x="2189071" y="2453995"/>
            <a:chExt cx="956456" cy="642097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B</a:t>
              </a:r>
              <a:endParaRPr lang="en-US" sz="16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633035" y="2269620"/>
            <a:ext cx="1386296" cy="930661"/>
            <a:chOff x="2189071" y="2453995"/>
            <a:chExt cx="956456" cy="642097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2453995"/>
              <a:ext cx="519196" cy="419468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2189071" y="2862511"/>
              <a:ext cx="956456" cy="23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Bank </a:t>
              </a:r>
              <a:r>
                <a:rPr lang="en-US" sz="1600" dirty="0"/>
                <a:t>C</a:t>
              </a:r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 flipH="1" flipV="1">
            <a:off x="4484959" y="27583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531347" y="2364815"/>
            <a:ext cx="119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20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 flipV="1">
            <a:off x="2178693" y="2725186"/>
            <a:ext cx="1292804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622840" y="2368010"/>
            <a:ext cx="79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accent2"/>
                </a:solidFill>
              </a:rPr>
              <a:t>200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050796" y="3171704"/>
            <a:ext cx="1301442" cy="369332"/>
            <a:chOff x="1050796" y="3171704"/>
            <a:chExt cx="1301442" cy="369332"/>
          </a:xfrm>
        </p:grpSpPr>
        <p:sp>
          <p:nvSpPr>
            <p:cNvPr id="134" name="TextBox 133"/>
            <p:cNvSpPr txBox="1"/>
            <p:nvPr/>
          </p:nvSpPr>
          <p:spPr>
            <a:xfrm>
              <a:off x="1050796" y="3187093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933534" y="31717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80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258902" y="3178035"/>
            <a:ext cx="1341086" cy="369332"/>
            <a:chOff x="3258902" y="3178035"/>
            <a:chExt cx="1341086" cy="369332"/>
          </a:xfrm>
        </p:grpSpPr>
        <p:sp>
          <p:nvSpPr>
            <p:cNvPr id="137" name="TextBox 136"/>
            <p:cNvSpPr txBox="1"/>
            <p:nvPr/>
          </p:nvSpPr>
          <p:spPr>
            <a:xfrm>
              <a:off x="3258902" y="3195105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64264" y="3178035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102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587700" y="3199763"/>
            <a:ext cx="1304407" cy="369332"/>
            <a:chOff x="5587700" y="3199763"/>
            <a:chExt cx="1304407" cy="369332"/>
          </a:xfrm>
        </p:grpSpPr>
        <p:sp>
          <p:nvSpPr>
            <p:cNvPr id="140" name="TextBox 139"/>
            <p:cNvSpPr txBox="1"/>
            <p:nvPr/>
          </p:nvSpPr>
          <p:spPr>
            <a:xfrm>
              <a:off x="5587700" y="3215152"/>
              <a:ext cx="1036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Capital =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473403" y="3199763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20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142" name="Straight Arrow Connector 141"/>
          <p:cNvCxnSpPr/>
          <p:nvPr/>
        </p:nvCxnSpPr>
        <p:spPr>
          <a:xfrm flipH="1">
            <a:off x="4198453" y="1493572"/>
            <a:ext cx="569397" cy="801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 flipV="1">
            <a:off x="2986341" y="1573328"/>
            <a:ext cx="732687" cy="698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960997" y="1589575"/>
            <a:ext cx="824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FF0000"/>
                </a:solidFill>
              </a:rPr>
              <a:t>40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704870" y="1804994"/>
            <a:ext cx="846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accent2"/>
                </a:solidFill>
              </a:rPr>
              <a:t>40</a:t>
            </a:r>
            <a:endParaRPr lang="en-US" sz="1600" dirty="0">
              <a:solidFill>
                <a:schemeClr val="accent2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2235867" y="1792056"/>
            <a:ext cx="1043943" cy="911313"/>
            <a:chOff x="2235867" y="1792056"/>
            <a:chExt cx="1043943" cy="911313"/>
          </a:xfrm>
        </p:grpSpPr>
        <p:sp>
          <p:nvSpPr>
            <p:cNvPr id="160" name="TextBox 159"/>
            <p:cNvSpPr txBox="1"/>
            <p:nvPr/>
          </p:nvSpPr>
          <p:spPr>
            <a:xfrm>
              <a:off x="2455188" y="1792056"/>
              <a:ext cx="824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27/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235867" y="2364815"/>
              <a:ext cx="824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135/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59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5"/>
    </mc:Choice>
    <mc:Fallback xmlns="">
      <p:transition spd="slow" advTm="2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8" y="1952368"/>
            <a:ext cx="7636476" cy="4300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had to overcome several challenges</a:t>
            </a:r>
          </a:p>
          <a:p>
            <a:r>
              <a:rPr lang="en-US" sz="2000" dirty="0" smtClean="0"/>
              <a:t>Protecting values</a:t>
            </a:r>
          </a:p>
          <a:p>
            <a:pPr lvl="1"/>
            <a:r>
              <a:rPr lang="en-US" sz="1600" dirty="0" smtClean="0"/>
              <a:t>Secret sharing</a:t>
            </a:r>
          </a:p>
          <a:p>
            <a:pPr lvl="1"/>
            <a:r>
              <a:rPr lang="en-US" sz="1600" dirty="0" smtClean="0"/>
              <a:t>Secure MPC</a:t>
            </a:r>
          </a:p>
          <a:p>
            <a:r>
              <a:rPr lang="en-US" sz="2000" dirty="0" smtClean="0"/>
              <a:t>Protecting edges</a:t>
            </a:r>
          </a:p>
          <a:p>
            <a:pPr lvl="1"/>
            <a:r>
              <a:rPr lang="en-US" sz="1600" dirty="0" smtClean="0"/>
              <a:t>Re-sharing</a:t>
            </a:r>
          </a:p>
          <a:p>
            <a:pPr lvl="1"/>
            <a:r>
              <a:rPr lang="en-US" sz="1600" dirty="0" smtClean="0"/>
              <a:t>Variant of </a:t>
            </a:r>
            <a:r>
              <a:rPr lang="en-US" sz="1600" dirty="0" err="1" smtClean="0"/>
              <a:t>ElGamal</a:t>
            </a:r>
            <a:r>
              <a:rPr lang="en-US" sz="1600" dirty="0" smtClean="0"/>
              <a:t> encryption</a:t>
            </a:r>
          </a:p>
          <a:p>
            <a:pPr lvl="1"/>
            <a:r>
              <a:rPr lang="en-US" sz="1600" dirty="0" smtClean="0"/>
              <a:t>Re-</a:t>
            </a:r>
            <a:r>
              <a:rPr lang="en-US" sz="1600" dirty="0" err="1" smtClean="0"/>
              <a:t>randomizable</a:t>
            </a:r>
            <a:r>
              <a:rPr lang="en-US" sz="1600" dirty="0" smtClean="0"/>
              <a:t> encryption keys</a:t>
            </a:r>
          </a:p>
          <a:p>
            <a:pPr lvl="1"/>
            <a:r>
              <a:rPr lang="en-US" sz="1600" dirty="0" smtClean="0"/>
              <a:t>Homomorphic mixing</a:t>
            </a:r>
            <a:endParaRPr lang="en-US" sz="1600" dirty="0"/>
          </a:p>
          <a:p>
            <a:r>
              <a:rPr lang="en-US" sz="2000" dirty="0" smtClean="0"/>
              <a:t>Protecting output</a:t>
            </a:r>
          </a:p>
          <a:p>
            <a:pPr lvl="1"/>
            <a:r>
              <a:rPr lang="en-US" sz="1600" dirty="0" smtClean="0"/>
              <a:t>Differential privacy</a:t>
            </a:r>
          </a:p>
          <a:p>
            <a:pPr lvl="1"/>
            <a:r>
              <a:rPr lang="en-US" sz="1600" dirty="0" smtClean="0"/>
              <a:t>Sensitivity and utility analysis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Privately </a:t>
            </a:r>
            <a:r>
              <a:rPr lang="en-US" sz="2700" dirty="0"/>
              <a:t>r</a:t>
            </a:r>
            <a:r>
              <a:rPr lang="en-US" sz="2700" dirty="0" smtClean="0"/>
              <a:t>unning vertex programs</a:t>
            </a:r>
            <a:endParaRPr lang="en-US" sz="27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47286" y="2421924"/>
            <a:ext cx="3398110" cy="3336325"/>
            <a:chOff x="4547286" y="2421924"/>
            <a:chExt cx="3398110" cy="3336325"/>
          </a:xfrm>
        </p:grpSpPr>
        <p:sp>
          <p:nvSpPr>
            <p:cNvPr id="4" name="Right Brace 3"/>
            <p:cNvSpPr/>
            <p:nvPr/>
          </p:nvSpPr>
          <p:spPr>
            <a:xfrm>
              <a:off x="4547286" y="2421924"/>
              <a:ext cx="284206" cy="333632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30348" y="3905420"/>
              <a:ext cx="3015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 our paper for details!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43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5"/>
    </mc:Choice>
    <mc:Fallback xmlns="">
      <p:transition spd="slow" advTm="3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140411"/>
            <a:ext cx="8008723" cy="15148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Challenge: Hide intermediate values of the computation</a:t>
            </a:r>
          </a:p>
          <a:p>
            <a:r>
              <a:rPr lang="en-US" sz="1800" dirty="0" smtClean="0"/>
              <a:t>Solution: Committee of k banks</a:t>
            </a:r>
          </a:p>
          <a:p>
            <a:pPr lvl="1"/>
            <a:r>
              <a:rPr lang="en-US" sz="1400" dirty="0" smtClean="0"/>
              <a:t>Secret sharing and MPC</a:t>
            </a:r>
          </a:p>
          <a:p>
            <a:r>
              <a:rPr lang="en-US" sz="1800" dirty="0" smtClean="0"/>
              <a:t>Result: No committee member can observe intermediate state!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4967-FA68-6E43-91CE-E97E584D918C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Privately running vertex programs: Value privacy</a:t>
            </a:r>
            <a:endParaRPr lang="en-US" sz="27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50796" y="2269620"/>
            <a:ext cx="5968535" cy="1299475"/>
            <a:chOff x="1050796" y="2269620"/>
            <a:chExt cx="5968535" cy="1299475"/>
          </a:xfrm>
        </p:grpSpPr>
        <p:grpSp>
          <p:nvGrpSpPr>
            <p:cNvPr id="78" name="Group 77"/>
            <p:cNvGrpSpPr/>
            <p:nvPr/>
          </p:nvGrpSpPr>
          <p:grpSpPr>
            <a:xfrm>
              <a:off x="1056364" y="2294517"/>
              <a:ext cx="1386296" cy="1082810"/>
              <a:chOff x="2189071" y="2453995"/>
              <a:chExt cx="956456" cy="747070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2189071" y="2862511"/>
                <a:ext cx="956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A</a:t>
                </a:r>
                <a:endParaRPr lang="en-US" sz="1600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298113" y="2292700"/>
              <a:ext cx="1386296" cy="930661"/>
              <a:chOff x="2189071" y="2453995"/>
              <a:chExt cx="956456" cy="642097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2189071" y="2862511"/>
                <a:ext cx="956456" cy="23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B</a:t>
                </a:r>
                <a:endParaRPr lang="en-US" sz="1600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633035" y="2269620"/>
              <a:ext cx="1386296" cy="930661"/>
              <a:chOff x="2189071" y="2453995"/>
              <a:chExt cx="956456" cy="642097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748" y="2453995"/>
                <a:ext cx="519196" cy="419468"/>
              </a:xfrm>
              <a:prstGeom prst="rect">
                <a:avLst/>
              </a:prstGeom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2189071" y="2862511"/>
                <a:ext cx="956456" cy="23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Bank </a:t>
                </a:r>
                <a:r>
                  <a:rPr lang="en-US" sz="1600" dirty="0"/>
                  <a:t>C</a:t>
                </a:r>
              </a:p>
            </p:txBody>
          </p:sp>
        </p:grpSp>
        <p:cxnSp>
          <p:nvCxnSpPr>
            <p:cNvPr id="118" name="Straight Arrow Connector 117"/>
            <p:cNvCxnSpPr/>
            <p:nvPr/>
          </p:nvCxnSpPr>
          <p:spPr>
            <a:xfrm flipH="1" flipV="1">
              <a:off x="4484959" y="2758386"/>
              <a:ext cx="1292804" cy="170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613914" y="2377605"/>
              <a:ext cx="1199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20</a:t>
              </a:r>
              <a:r>
                <a:rPr lang="en-US" sz="1600" dirty="0" smtClean="0">
                  <a:solidFill>
                    <a:schemeClr val="accent2"/>
                  </a:solidFill>
                </a:rPr>
                <a:t>/200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 flipV="1">
              <a:off x="2178693" y="2725186"/>
              <a:ext cx="1292804" cy="170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242533" y="2331615"/>
              <a:ext cx="1090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135</a:t>
              </a:r>
              <a:r>
                <a:rPr lang="en-US" sz="1600" dirty="0" smtClean="0">
                  <a:solidFill>
                    <a:schemeClr val="accent2"/>
                  </a:solidFill>
                </a:rPr>
                <a:t>/200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050796" y="3171704"/>
              <a:ext cx="1301442" cy="369332"/>
              <a:chOff x="1050796" y="3171704"/>
              <a:chExt cx="1301442" cy="369332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1050796" y="3187093"/>
                <a:ext cx="1036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Capital =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33534" y="3171704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/>
                    </a:solidFill>
                  </a:rPr>
                  <a:t>80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258902" y="3178035"/>
              <a:ext cx="1341086" cy="369332"/>
              <a:chOff x="3258902" y="3178035"/>
              <a:chExt cx="1341086" cy="369332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3258902" y="3195105"/>
                <a:ext cx="1036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Capital =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064264" y="3178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/>
                    </a:solidFill>
                  </a:rPr>
                  <a:t>102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587700" y="3199763"/>
              <a:ext cx="1304407" cy="369332"/>
              <a:chOff x="5587700" y="3199763"/>
              <a:chExt cx="1304407" cy="36933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5587700" y="3215152"/>
                <a:ext cx="1036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/>
                    </a:solidFill>
                  </a:rPr>
                  <a:t>Capital =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473403" y="3199763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/>
                    </a:solidFill>
                  </a:rPr>
                  <a:t>20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258902" y="1297459"/>
            <a:ext cx="3876674" cy="3693710"/>
            <a:chOff x="3258902" y="1297459"/>
            <a:chExt cx="3876674" cy="3693710"/>
          </a:xfrm>
        </p:grpSpPr>
        <p:grpSp>
          <p:nvGrpSpPr>
            <p:cNvPr id="9" name="Group 8"/>
            <p:cNvGrpSpPr/>
            <p:nvPr/>
          </p:nvGrpSpPr>
          <p:grpSpPr>
            <a:xfrm>
              <a:off x="3258902" y="1297459"/>
              <a:ext cx="3876674" cy="3669957"/>
              <a:chOff x="3258902" y="1297459"/>
              <a:chExt cx="3876674" cy="366995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69959" y="2596690"/>
                <a:ext cx="525838" cy="1991873"/>
                <a:chOff x="3669112" y="3667890"/>
                <a:chExt cx="525838" cy="1991873"/>
              </a:xfrm>
            </p:grpSpPr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3667890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193581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709237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5234928"/>
                  <a:ext cx="525838" cy="424835"/>
                </a:xfrm>
                <a:prstGeom prst="rect">
                  <a:avLst/>
                </a:prstGeom>
              </p:spPr>
            </p:pic>
          </p:grpSp>
          <p:grpSp>
            <p:nvGrpSpPr>
              <p:cNvPr id="135" name="Group 134"/>
              <p:cNvGrpSpPr/>
              <p:nvPr/>
            </p:nvGrpSpPr>
            <p:grpSpPr>
              <a:xfrm>
                <a:off x="5849103" y="2650685"/>
                <a:ext cx="525838" cy="1991873"/>
                <a:chOff x="3669112" y="3667890"/>
                <a:chExt cx="525838" cy="1991873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3667890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193581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4709237"/>
                  <a:ext cx="525838" cy="424835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112" y="5234928"/>
                  <a:ext cx="525838" cy="424835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3258902" y="1297459"/>
                <a:ext cx="1547876" cy="36699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587700" y="1297459"/>
                <a:ext cx="1547876" cy="36699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3339692" y="4608230"/>
              <a:ext cx="1386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B’s Committee</a:t>
              </a:r>
              <a:endParaRPr lang="en-US" sz="16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68490" y="4652615"/>
              <a:ext cx="1386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C’s Committee</a:t>
              </a:r>
              <a:endParaRPr lang="en-US" sz="1600" dirty="0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676561" y="1450868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FF0000"/>
                </a:solidFill>
              </a:rPr>
              <a:t>20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512888" y="2651806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-13</a:t>
            </a:r>
            <a:endParaRPr lang="en-US" sz="1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512887" y="2954319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+35</a:t>
            </a:r>
            <a:endParaRPr lang="en-US" sz="16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512887" y="3238918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-29</a:t>
            </a:r>
            <a:endParaRPr lang="en-US" sz="16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512886" y="3513215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512886" y="2403539"/>
            <a:ext cx="79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</a:t>
            </a:r>
            <a:r>
              <a:rPr lang="en-US" sz="1600" dirty="0" smtClean="0"/>
              <a:t>7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268" y="1531005"/>
            <a:ext cx="1091517" cy="3117716"/>
            <a:chOff x="9025396" y="1877487"/>
            <a:chExt cx="1091517" cy="3117716"/>
          </a:xfrm>
        </p:grpSpPr>
        <p:sp>
          <p:nvSpPr>
            <p:cNvPr id="149" name="TextBox 148"/>
            <p:cNvSpPr txBox="1"/>
            <p:nvPr/>
          </p:nvSpPr>
          <p:spPr>
            <a:xfrm>
              <a:off x="9025396" y="3065695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-37</a:t>
              </a:r>
              <a:endParaRPr lang="en-US" sz="16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047661" y="3592015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78</a:t>
              </a:r>
              <a:endParaRPr lang="en-US" sz="16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053213" y="4113748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-12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053787" y="4656649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52</a:t>
              </a:r>
              <a:endParaRPr lang="en-US" sz="16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9321988" y="1877487"/>
              <a:ext cx="79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54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38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20"/>
    </mc:Choice>
    <mc:Fallback xmlns="">
      <p:transition spd="slow" advTm="8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2569 L 0.00312 -0.1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85 L 0.20087 0.219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1545 -0.127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636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05 0.01088 " pathEditMode="relative" ptsTypes="AA">
                                      <p:cBhvr>
                                        <p:cTn id="5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434 0.048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24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496 0.07894 " pathEditMode="relative" ptsTypes="AA">
                                      <p:cBhvr>
                                        <p:cTn id="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104 0.1169 " pathEditMode="relative" ptsTypes="AA">
                                      <p:cBhvr>
                                        <p:cTn id="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12708 L -0.2651 -0.130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-1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01088 L -0.27691 0.010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4862 L -0.29549 0.042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07894 L -0.29549 0.0775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6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0.1169 L -0.29705 0.1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3" grpId="0"/>
      <p:bldP spid="143" grpId="1"/>
      <p:bldP spid="143" grpId="2"/>
      <p:bldP spid="144" grpId="0"/>
      <p:bldP spid="144" grpId="1"/>
      <p:bldP spid="144" grpId="2"/>
      <p:bldP spid="144" grpId="3"/>
      <p:bldP spid="145" grpId="0"/>
      <p:bldP spid="145" grpId="1"/>
      <p:bldP spid="145" grpId="2"/>
      <p:bldP spid="145" grpId="3"/>
      <p:bldP spid="146" grpId="0"/>
      <p:bldP spid="146" grpId="1"/>
      <p:bldP spid="146" grpId="2"/>
      <p:bldP spid="146" grpId="3"/>
      <p:bldP spid="147" grpId="0"/>
      <p:bldP spid="147" grpId="1"/>
      <p:bldP spid="147" grpId="2"/>
      <p:bldP spid="147" grpId="3"/>
      <p:bldP spid="148" grpId="0"/>
      <p:bldP spid="148" grpId="1"/>
      <p:bldP spid="148" grpId="2"/>
      <p:bldP spid="148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0.4|8.9|10.4|10.2|8.2|17.2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6.3|2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7|6.9|3.7|11.3|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5.5|11.4|9.9|3.5|1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2|8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9|5.9|5.2|6.6|8.5|3.9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4.9|4.7|8.5|5.3|7.3|2.6|9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7|6.9|3.7|11.3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5.2|3.9|9.7|1.8|15.6|8.8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9.7|4.3|2.8|7.8|9.5|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7.1|8.9|7.6|1.9|8.7|7.1|16.2|7.7|1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67180</TotalTime>
  <Words>1199</Words>
  <Application>Microsoft Macintosh PowerPoint</Application>
  <PresentationFormat>On-screen Show (4:3)</PresentationFormat>
  <Paragraphs>323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Impact</vt:lpstr>
      <vt:lpstr>Office Theme</vt:lpstr>
      <vt:lpstr>DStress: Efficient Differentially Private Computations on Distributed Data</vt:lpstr>
      <vt:lpstr>Motivation: Systemic risk</vt:lpstr>
      <vt:lpstr>Challenge: Privacy</vt:lpstr>
      <vt:lpstr>Approach</vt:lpstr>
      <vt:lpstr>Outline</vt:lpstr>
      <vt:lpstr>How do systemic risk algorithms work?</vt:lpstr>
      <vt:lpstr>Systemic risk as a vertex program</vt:lpstr>
      <vt:lpstr>Privately running vertex programs</vt:lpstr>
      <vt:lpstr>Privately running vertex programs: Value privacy</vt:lpstr>
      <vt:lpstr>Privately running vertex programs: Edge privacy</vt:lpstr>
      <vt:lpstr>Privately running vertex programs: Output privacy</vt:lpstr>
      <vt:lpstr>Outline</vt:lpstr>
      <vt:lpstr>Implementation and experimental setup</vt:lpstr>
      <vt:lpstr>What is the cost of vertex program steps in MPC?</vt:lpstr>
      <vt:lpstr>Can DStress scale to the US financial network?</vt:lpstr>
      <vt:lpstr>Conclusion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Analytics over Encrypted Datasets with Seabed </dc:title>
  <dc:creator>Microsoft Office User</dc:creator>
  <cp:lastModifiedBy>Microsoft Office User</cp:lastModifiedBy>
  <cp:revision>5189</cp:revision>
  <cp:lastPrinted>2016-12-02T23:55:57Z</cp:lastPrinted>
  <dcterms:created xsi:type="dcterms:W3CDTF">2016-10-11T17:44:55Z</dcterms:created>
  <dcterms:modified xsi:type="dcterms:W3CDTF">2017-05-04T03:24:40Z</dcterms:modified>
</cp:coreProperties>
</file>