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4" r:id="rId1"/>
  </p:sldMasterIdLst>
  <p:notesMasterIdLst>
    <p:notesMasterId r:id="rId18"/>
  </p:notesMasterIdLst>
  <p:sldIdLst>
    <p:sldId id="256" r:id="rId2"/>
    <p:sldId id="265" r:id="rId3"/>
    <p:sldId id="272" r:id="rId4"/>
    <p:sldId id="273" r:id="rId5"/>
    <p:sldId id="293" r:id="rId6"/>
    <p:sldId id="274" r:id="rId7"/>
    <p:sldId id="275" r:id="rId8"/>
    <p:sldId id="276" r:id="rId9"/>
    <p:sldId id="286" r:id="rId10"/>
    <p:sldId id="287" r:id="rId11"/>
    <p:sldId id="288" r:id="rId12"/>
    <p:sldId id="289" r:id="rId13"/>
    <p:sldId id="290" r:id="rId14"/>
    <p:sldId id="292" r:id="rId15"/>
    <p:sldId id="294" r:id="rId16"/>
    <p:sldId id="285" r:id="rId17"/>
  </p:sldIdLst>
  <p:sldSz cx="9144000" cy="5143500" type="screen16x9"/>
  <p:notesSz cx="6858000" cy="9144000"/>
  <p:embeddedFontLst>
    <p:embeddedFont>
      <p:font typeface="Inter"/>
      <p:regular r:id="rId19"/>
      <p:bold r:id="rId20"/>
    </p:embeddedFont>
    <p:embeddedFont>
      <p:font typeface="Inter Medium" panose="02000503000000020004" pitchFamily="2" charset="0"/>
      <p:regular r:id="rId21"/>
      <p:bold r:id="rId22"/>
    </p:embeddedFont>
    <p:embeddedFont>
      <p:font typeface="Inter SemiBold" panose="02000503000000020004" pitchFamily="2" charset="0"/>
      <p:regular r:id="rId23"/>
      <p:bold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2E6FFF"/>
    <a:srgbClr val="FFC000"/>
    <a:srgbClr val="00A2FF"/>
    <a:srgbClr val="FF0000"/>
    <a:srgbClr val="00B0F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4"/>
    <p:restoredTop sz="81186"/>
  </p:normalViewPr>
  <p:slideViewPr>
    <p:cSldViewPr snapToGrid="0">
      <p:cViewPr varScale="1">
        <p:scale>
          <a:sx n="120" d="100"/>
          <a:sy n="120" d="100"/>
        </p:scale>
        <p:origin x="1560" y="184"/>
      </p:cViewPr>
      <p:guideLst/>
    </p:cSldViewPr>
  </p:slideViewPr>
  <p:outlineViewPr>
    <p:cViewPr>
      <p:scale>
        <a:sx n="33" d="100"/>
        <a:sy n="33" d="100"/>
      </p:scale>
      <p:origin x="0" y="-26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50b944acf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50b944acf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 dirty="0">
              <a:solidFill>
                <a:srgbClr val="1F1F1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59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3db98f06bf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3db98f06bf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3db98f06bf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3db98f06bf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0774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3db98f06bf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3db98f06bf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1877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604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048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344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355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652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 Title Slid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28600" y="2097460"/>
            <a:ext cx="8686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 sz="3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28600" y="1761452"/>
            <a:ext cx="86868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Inter"/>
              <a:buNone/>
              <a:defRPr sz="20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Inter"/>
              <a:buNone/>
              <a:defRPr sz="20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Inter"/>
              <a:buNone/>
              <a:defRPr sz="20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Inter"/>
              <a:buNone/>
              <a:defRPr sz="20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Inter"/>
              <a:buNone/>
              <a:defRPr sz="20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Inter"/>
              <a:buNone/>
              <a:defRPr sz="20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Inter"/>
              <a:buNone/>
              <a:defRPr sz="20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Inter"/>
              <a:buNone/>
              <a:defRPr sz="20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Inter"/>
              <a:buNone/>
              <a:defRPr sz="20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sp>
        <p:nvSpPr>
          <p:cNvPr id="14" name="Google Shape;14;p2"/>
          <p:cNvSpPr/>
          <p:nvPr/>
        </p:nvSpPr>
        <p:spPr>
          <a:xfrm>
            <a:off x="151150" y="4668550"/>
            <a:ext cx="352800" cy="33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2"/>
              </a:solidFill>
            </a:endParaRPr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l="-1621" t="-9908" r="-1631" b="-9908"/>
          <a:stretch/>
        </p:blipFill>
        <p:spPr>
          <a:xfrm>
            <a:off x="342900" y="4780024"/>
            <a:ext cx="704282" cy="15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 Title and Two Columns (Light)">
  <p:cSld name="CUSTOM_1_1_1_2_1_1"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>
            <a:spLocks noGrp="1"/>
          </p:cNvSpPr>
          <p:nvPr>
            <p:ph type="sldNum" idx="12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10" name="Google Shape;110;p13"/>
          <p:cNvSpPr txBox="1">
            <a:spLocks noGrp="1"/>
          </p:cNvSpPr>
          <p:nvPr>
            <p:ph type="sldNum" idx="2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SemiBold"/>
              <a:buNone/>
              <a:defRPr sz="2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"/>
          </p:nvPr>
        </p:nvSpPr>
        <p:spPr>
          <a:xfrm>
            <a:off x="228600" y="595500"/>
            <a:ext cx="86868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Inter"/>
              <a:buNone/>
              <a:defRPr sz="16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pic>
        <p:nvPicPr>
          <p:cNvPr id="113" name="Google Shape;113;p13"/>
          <p:cNvPicPr preferRelativeResize="0"/>
          <p:nvPr/>
        </p:nvPicPr>
        <p:blipFill rotWithShape="1">
          <a:blip r:embed="rId2">
            <a:alphaModFix/>
          </a:blip>
          <a:srcRect l="-1621" t="-9908" r="-1631" b="-9908"/>
          <a:stretch/>
        </p:blipFill>
        <p:spPr>
          <a:xfrm>
            <a:off x="342900" y="4780024"/>
            <a:ext cx="704282" cy="15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3"/>
          <p:cNvSpPr txBox="1">
            <a:spLocks noGrp="1"/>
          </p:cNvSpPr>
          <p:nvPr>
            <p:ph type="title" idx="3"/>
          </p:nvPr>
        </p:nvSpPr>
        <p:spPr>
          <a:xfrm>
            <a:off x="1259949" y="4800600"/>
            <a:ext cx="6949200" cy="1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115" name="Google Shape;115;p13"/>
          <p:cNvCxnSpPr/>
          <p:nvPr/>
        </p:nvCxnSpPr>
        <p:spPr>
          <a:xfrm>
            <a:off x="1204148" y="4760721"/>
            <a:ext cx="0" cy="1914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Google Shape;116;p13"/>
          <p:cNvSpPr txBox="1">
            <a:spLocks noGrp="1"/>
          </p:cNvSpPr>
          <p:nvPr>
            <p:ph type="body" idx="4"/>
          </p:nvPr>
        </p:nvSpPr>
        <p:spPr>
          <a:xfrm>
            <a:off x="228600" y="1094425"/>
            <a:ext cx="42291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●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○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■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●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○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■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●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○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■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body" idx="5"/>
          </p:nvPr>
        </p:nvSpPr>
        <p:spPr>
          <a:xfrm>
            <a:off x="4686300" y="1094425"/>
            <a:ext cx="42291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●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○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■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●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○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■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●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○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■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 Title and One Column (Light)">
  <p:cSld name="CUSTOM_1_1_1_2_1_1_1"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4"/>
          <p:cNvSpPr txBox="1">
            <a:spLocks noGrp="1"/>
          </p:cNvSpPr>
          <p:nvPr>
            <p:ph type="sldNum" idx="12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20" name="Google Shape;120;p14"/>
          <p:cNvSpPr txBox="1">
            <a:spLocks noGrp="1"/>
          </p:cNvSpPr>
          <p:nvPr>
            <p:ph type="sldNum" idx="2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21" name="Google Shape;121;p14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SemiBold"/>
              <a:buNone/>
              <a:defRPr sz="2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4"/>
          <p:cNvSpPr txBox="1">
            <a:spLocks noGrp="1"/>
          </p:cNvSpPr>
          <p:nvPr>
            <p:ph type="subTitle" idx="1"/>
          </p:nvPr>
        </p:nvSpPr>
        <p:spPr>
          <a:xfrm>
            <a:off x="228600" y="595500"/>
            <a:ext cx="86868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Inter"/>
              <a:buNone/>
              <a:defRPr sz="16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pic>
        <p:nvPicPr>
          <p:cNvPr id="123" name="Google Shape;123;p14"/>
          <p:cNvPicPr preferRelativeResize="0"/>
          <p:nvPr/>
        </p:nvPicPr>
        <p:blipFill rotWithShape="1">
          <a:blip r:embed="rId2">
            <a:alphaModFix/>
          </a:blip>
          <a:srcRect l="-1621" t="-9908" r="-1631" b="-9908"/>
          <a:stretch/>
        </p:blipFill>
        <p:spPr>
          <a:xfrm>
            <a:off x="342900" y="4780024"/>
            <a:ext cx="704282" cy="15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4"/>
          <p:cNvSpPr txBox="1">
            <a:spLocks noGrp="1"/>
          </p:cNvSpPr>
          <p:nvPr>
            <p:ph type="title" idx="3"/>
          </p:nvPr>
        </p:nvSpPr>
        <p:spPr>
          <a:xfrm>
            <a:off x="1259949" y="4800600"/>
            <a:ext cx="6949200" cy="1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125" name="Google Shape;125;p14"/>
          <p:cNvCxnSpPr/>
          <p:nvPr/>
        </p:nvCxnSpPr>
        <p:spPr>
          <a:xfrm>
            <a:off x="1204148" y="4760721"/>
            <a:ext cx="0" cy="1914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14"/>
          <p:cNvSpPr txBox="1">
            <a:spLocks noGrp="1"/>
          </p:cNvSpPr>
          <p:nvPr>
            <p:ph type="body" idx="4"/>
          </p:nvPr>
        </p:nvSpPr>
        <p:spPr>
          <a:xfrm>
            <a:off x="228600" y="1094425"/>
            <a:ext cx="42291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●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○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■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●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○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■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●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○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■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 Title and One Column Image (Light)">
  <p:cSld name="CUSTOM_1_1_1_2_1_1_1_1"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5"/>
          <p:cNvSpPr txBox="1">
            <a:spLocks noGrp="1"/>
          </p:cNvSpPr>
          <p:nvPr>
            <p:ph type="sldNum" idx="12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29" name="Google Shape;129;p15"/>
          <p:cNvSpPr txBox="1">
            <a:spLocks noGrp="1"/>
          </p:cNvSpPr>
          <p:nvPr>
            <p:ph type="sldNum" idx="2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42291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SemiBold"/>
              <a:buNone/>
              <a:defRPr sz="2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subTitle" idx="1"/>
          </p:nvPr>
        </p:nvSpPr>
        <p:spPr>
          <a:xfrm>
            <a:off x="228600" y="595500"/>
            <a:ext cx="42291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Inter"/>
              <a:buNone/>
              <a:defRPr sz="16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pic>
        <p:nvPicPr>
          <p:cNvPr id="132" name="Google Shape;132;p15"/>
          <p:cNvPicPr preferRelativeResize="0"/>
          <p:nvPr/>
        </p:nvPicPr>
        <p:blipFill rotWithShape="1">
          <a:blip r:embed="rId2">
            <a:alphaModFix/>
          </a:blip>
          <a:srcRect l="-1621" t="-9908" r="-1631" b="-9908"/>
          <a:stretch/>
        </p:blipFill>
        <p:spPr>
          <a:xfrm>
            <a:off x="342900" y="4780024"/>
            <a:ext cx="704282" cy="15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5"/>
          <p:cNvSpPr txBox="1">
            <a:spLocks noGrp="1"/>
          </p:cNvSpPr>
          <p:nvPr>
            <p:ph type="title" idx="3"/>
          </p:nvPr>
        </p:nvSpPr>
        <p:spPr>
          <a:xfrm>
            <a:off x="1259949" y="4800600"/>
            <a:ext cx="6949200" cy="1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134" name="Google Shape;134;p15"/>
          <p:cNvCxnSpPr/>
          <p:nvPr/>
        </p:nvCxnSpPr>
        <p:spPr>
          <a:xfrm>
            <a:off x="1204148" y="4760721"/>
            <a:ext cx="0" cy="1914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" name="Google Shape;135;p15"/>
          <p:cNvSpPr txBox="1">
            <a:spLocks noGrp="1"/>
          </p:cNvSpPr>
          <p:nvPr>
            <p:ph type="body" idx="4"/>
          </p:nvPr>
        </p:nvSpPr>
        <p:spPr>
          <a:xfrm>
            <a:off x="228600" y="1094425"/>
            <a:ext cx="42291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●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○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■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●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○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■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●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○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■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36" name="Google Shape;136;p15"/>
          <p:cNvSpPr>
            <a:spLocks noGrp="1"/>
          </p:cNvSpPr>
          <p:nvPr>
            <p:ph type="pic" idx="5"/>
          </p:nvPr>
        </p:nvSpPr>
        <p:spPr>
          <a:xfrm>
            <a:off x="4686300" y="457200"/>
            <a:ext cx="4114800" cy="4229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 Title and Full Image (Light) ">
  <p:cSld name="CUSTOM_1_1_1_2_1_1_1_1_1"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6"/>
          <p:cNvSpPr txBox="1">
            <a:spLocks noGrp="1"/>
          </p:cNvSpPr>
          <p:nvPr>
            <p:ph type="sldNum" idx="12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39" name="Google Shape;139;p16"/>
          <p:cNvSpPr txBox="1">
            <a:spLocks noGrp="1"/>
          </p:cNvSpPr>
          <p:nvPr>
            <p:ph type="sldNum" idx="2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40" name="Google Shape;140;p1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5725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SemiBold"/>
              <a:buNone/>
              <a:defRPr sz="2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subTitle" idx="1"/>
          </p:nvPr>
        </p:nvSpPr>
        <p:spPr>
          <a:xfrm>
            <a:off x="228600" y="595500"/>
            <a:ext cx="85725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Inter"/>
              <a:buNone/>
              <a:defRPr sz="16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pic>
        <p:nvPicPr>
          <p:cNvPr id="142" name="Google Shape;142;p16"/>
          <p:cNvPicPr preferRelativeResize="0"/>
          <p:nvPr/>
        </p:nvPicPr>
        <p:blipFill rotWithShape="1">
          <a:blip r:embed="rId2">
            <a:alphaModFix/>
          </a:blip>
          <a:srcRect l="-1621" t="-9908" r="-1631" b="-9908"/>
          <a:stretch/>
        </p:blipFill>
        <p:spPr>
          <a:xfrm>
            <a:off x="342900" y="4780024"/>
            <a:ext cx="704282" cy="15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6"/>
          <p:cNvSpPr txBox="1">
            <a:spLocks noGrp="1"/>
          </p:cNvSpPr>
          <p:nvPr>
            <p:ph type="title" idx="3"/>
          </p:nvPr>
        </p:nvSpPr>
        <p:spPr>
          <a:xfrm>
            <a:off x="1259949" y="4800600"/>
            <a:ext cx="6949200" cy="1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144" name="Google Shape;144;p16"/>
          <p:cNvCxnSpPr/>
          <p:nvPr/>
        </p:nvCxnSpPr>
        <p:spPr>
          <a:xfrm>
            <a:off x="1204148" y="4760721"/>
            <a:ext cx="0" cy="1914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" name="Google Shape;145;p16"/>
          <p:cNvSpPr>
            <a:spLocks noGrp="1"/>
          </p:cNvSpPr>
          <p:nvPr>
            <p:ph type="pic" idx="4"/>
          </p:nvPr>
        </p:nvSpPr>
        <p:spPr>
          <a:xfrm>
            <a:off x="342900" y="1181100"/>
            <a:ext cx="8458200" cy="3505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Table of Contents">
  <p:cSld name="CUSTOM_1_2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4576200" y="0"/>
            <a:ext cx="4567800" cy="5143500"/>
          </a:xfrm>
          <a:prstGeom prst="rect">
            <a:avLst/>
          </a:prstGeom>
          <a:solidFill>
            <a:srgbClr val="1818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28600" y="2170625"/>
            <a:ext cx="4343400" cy="9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Inter SemiBold"/>
              <a:buNone/>
              <a:defRPr sz="25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4686300" y="790350"/>
            <a:ext cx="4114800" cy="3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30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Medium"/>
              <a:buChar char="●"/>
              <a:defRPr sz="1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330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Medium"/>
              <a:buChar char="○"/>
              <a:defRPr sz="1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330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Medium"/>
              <a:buChar char="■"/>
              <a:defRPr sz="1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330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Medium"/>
              <a:buChar char="●"/>
              <a:defRPr sz="1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330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Medium"/>
              <a:buChar char="○"/>
              <a:defRPr sz="1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330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Medium"/>
              <a:buChar char="■"/>
              <a:defRPr sz="1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330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Medium"/>
              <a:buChar char="●"/>
              <a:defRPr sz="1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330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Medium"/>
              <a:buChar char="○"/>
              <a:defRPr sz="1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330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Medium"/>
              <a:buChar char="■"/>
              <a:defRPr sz="1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 dirty="0"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2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l="-1621" t="-9908" r="-1631" b="-9908"/>
          <a:stretch/>
        </p:blipFill>
        <p:spPr>
          <a:xfrm>
            <a:off x="342900" y="4780024"/>
            <a:ext cx="704282" cy="15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title" idx="3"/>
          </p:nvPr>
        </p:nvSpPr>
        <p:spPr>
          <a:xfrm>
            <a:off x="1259950" y="4800600"/>
            <a:ext cx="6949200" cy="1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Inter SemiBold"/>
              <a:buNone/>
              <a:defRPr sz="10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24" name="Google Shape;24;p3"/>
          <p:cNvCxnSpPr/>
          <p:nvPr/>
        </p:nvCxnSpPr>
        <p:spPr>
          <a:xfrm>
            <a:off x="1204148" y="4760721"/>
            <a:ext cx="0" cy="1914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Divider">
  <p:cSld name="CUSTOM_1_1_2">
    <p:bg>
      <p:bgPr>
        <a:solidFill>
          <a:schemeClr val="dk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2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228600" y="1982650"/>
            <a:ext cx="8686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Inter SemiBold"/>
              <a:buNone/>
              <a:defRPr sz="25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228600" y="2383775"/>
            <a:ext cx="8686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Inter"/>
              <a:buNone/>
              <a:defRPr sz="20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"/>
              <a:buNone/>
              <a:defRPr sz="2000">
                <a:latin typeface="Inter"/>
                <a:ea typeface="Inter"/>
                <a:cs typeface="Inter"/>
                <a:sym typeface="Int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"/>
              <a:buNone/>
              <a:defRPr sz="2000">
                <a:latin typeface="Inter"/>
                <a:ea typeface="Inter"/>
                <a:cs typeface="Inter"/>
                <a:sym typeface="Int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"/>
              <a:buNone/>
              <a:defRPr sz="2000">
                <a:latin typeface="Inter"/>
                <a:ea typeface="Inter"/>
                <a:cs typeface="Inter"/>
                <a:sym typeface="Int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"/>
              <a:buNone/>
              <a:defRPr sz="2000">
                <a:latin typeface="Inter"/>
                <a:ea typeface="Inter"/>
                <a:cs typeface="Inter"/>
                <a:sym typeface="Int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"/>
              <a:buNone/>
              <a:defRPr sz="2000">
                <a:latin typeface="Inter"/>
                <a:ea typeface="Inter"/>
                <a:cs typeface="Inter"/>
                <a:sym typeface="Int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"/>
              <a:buNone/>
              <a:defRPr sz="2000">
                <a:latin typeface="Inter"/>
                <a:ea typeface="Inter"/>
                <a:cs typeface="Inter"/>
                <a:sym typeface="Int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"/>
              <a:buNone/>
              <a:defRPr sz="2000">
                <a:latin typeface="Inter"/>
                <a:ea typeface="Inter"/>
                <a:cs typeface="Inter"/>
                <a:sym typeface="Int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"/>
              <a:buNone/>
              <a:defRPr sz="20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 l="-1621" t="-9908" r="-1631" b="-9908"/>
          <a:stretch/>
        </p:blipFill>
        <p:spPr>
          <a:xfrm>
            <a:off x="342900" y="4780024"/>
            <a:ext cx="704282" cy="15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>
            <a:spLocks noGrp="1"/>
          </p:cNvSpPr>
          <p:nvPr>
            <p:ph type="title" idx="3"/>
          </p:nvPr>
        </p:nvSpPr>
        <p:spPr>
          <a:xfrm>
            <a:off x="1259949" y="4800600"/>
            <a:ext cx="6949200" cy="1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Inter SemiBold"/>
              <a:buNone/>
              <a:defRPr sz="10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32" name="Google Shape;32;p4"/>
          <p:cNvCxnSpPr/>
          <p:nvPr/>
        </p:nvCxnSpPr>
        <p:spPr>
          <a:xfrm>
            <a:off x="1204148" y="4760721"/>
            <a:ext cx="0" cy="1914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Title and Body">
  <p:cSld name="CUSTOM_1_1_1_2">
    <p:bg>
      <p:bgPr>
        <a:solidFill>
          <a:schemeClr val="dk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sldNum" idx="2"/>
          </p:nvPr>
        </p:nvSpPr>
        <p:spPr>
          <a:xfrm>
            <a:off x="8417384" y="4747000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ter SemiBold"/>
              <a:buNone/>
              <a:defRPr sz="20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228600" y="595500"/>
            <a:ext cx="86868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Font typeface="Inter"/>
              <a:buNone/>
              <a:defRPr sz="16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3"/>
          </p:nvPr>
        </p:nvSpPr>
        <p:spPr>
          <a:xfrm>
            <a:off x="228600" y="1094425"/>
            <a:ext cx="86868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l="-1621" t="-9908" r="-1631" b="-9908"/>
          <a:stretch/>
        </p:blipFill>
        <p:spPr>
          <a:xfrm>
            <a:off x="342900" y="4780024"/>
            <a:ext cx="704282" cy="15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>
            <a:spLocks noGrp="1"/>
          </p:cNvSpPr>
          <p:nvPr>
            <p:ph type="title" idx="4"/>
          </p:nvPr>
        </p:nvSpPr>
        <p:spPr>
          <a:xfrm>
            <a:off x="1259949" y="4800600"/>
            <a:ext cx="6949200" cy="1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Inter SemiBold"/>
              <a:buNone/>
              <a:defRPr sz="10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cxnSp>
        <p:nvCxnSpPr>
          <p:cNvPr id="41" name="Google Shape;41;p5"/>
          <p:cNvCxnSpPr/>
          <p:nvPr/>
        </p:nvCxnSpPr>
        <p:spPr>
          <a:xfrm>
            <a:off x="1204148" y="4760721"/>
            <a:ext cx="0" cy="1914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Title and Two Columns">
  <p:cSld name="CUSTOM_1_1_1_1_2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2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ter SemiBold"/>
              <a:buNone/>
              <a:defRPr sz="20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46" name="Google Shape;46;p6"/>
          <p:cNvSpPr txBox="1">
            <a:spLocks noGrp="1"/>
          </p:cNvSpPr>
          <p:nvPr>
            <p:ph type="subTitle" idx="1"/>
          </p:nvPr>
        </p:nvSpPr>
        <p:spPr>
          <a:xfrm>
            <a:off x="228600" y="595500"/>
            <a:ext cx="86868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Font typeface="Inter"/>
              <a:buNone/>
              <a:defRPr sz="16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3"/>
          </p:nvPr>
        </p:nvSpPr>
        <p:spPr>
          <a:xfrm>
            <a:off x="228600" y="1094425"/>
            <a:ext cx="42291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4"/>
          </p:nvPr>
        </p:nvSpPr>
        <p:spPr>
          <a:xfrm>
            <a:off x="4686300" y="1094425"/>
            <a:ext cx="42291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2">
            <a:alphaModFix/>
          </a:blip>
          <a:srcRect l="-1621" t="-9908" r="-1631" b="-9908"/>
          <a:stretch/>
        </p:blipFill>
        <p:spPr>
          <a:xfrm>
            <a:off x="342900" y="4780024"/>
            <a:ext cx="704282" cy="151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Google Shape;50;p6"/>
          <p:cNvCxnSpPr/>
          <p:nvPr/>
        </p:nvCxnSpPr>
        <p:spPr>
          <a:xfrm>
            <a:off x="1204148" y="4760721"/>
            <a:ext cx="0" cy="1914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51;p6"/>
          <p:cNvSpPr txBox="1">
            <a:spLocks noGrp="1"/>
          </p:cNvSpPr>
          <p:nvPr>
            <p:ph type="title" idx="5"/>
          </p:nvPr>
        </p:nvSpPr>
        <p:spPr>
          <a:xfrm>
            <a:off x="1259949" y="4800600"/>
            <a:ext cx="6949200" cy="1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Inter SemiBold"/>
              <a:buNone/>
              <a:defRPr sz="10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 Title and One Column">
  <p:cSld name="CUSTOM_1_1_1_1_1_2">
    <p:bg>
      <p:bgPr>
        <a:solidFill>
          <a:schemeClr val="dk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2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42291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Inter SemiBold"/>
              <a:buNone/>
              <a:defRPr sz="20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1"/>
          </p:nvPr>
        </p:nvSpPr>
        <p:spPr>
          <a:xfrm>
            <a:off x="228600" y="595500"/>
            <a:ext cx="42291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Font typeface="Inter"/>
              <a:buNone/>
              <a:defRPr sz="16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3"/>
          </p:nvPr>
        </p:nvSpPr>
        <p:spPr>
          <a:xfrm>
            <a:off x="228600" y="1094425"/>
            <a:ext cx="42291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pic>
        <p:nvPicPr>
          <p:cNvPr id="58" name="Google Shape;58;p7"/>
          <p:cNvPicPr preferRelativeResize="0"/>
          <p:nvPr/>
        </p:nvPicPr>
        <p:blipFill rotWithShape="1">
          <a:blip r:embed="rId2">
            <a:alphaModFix/>
          </a:blip>
          <a:srcRect l="-1621" t="-9908" r="-1631" b="-9908"/>
          <a:stretch/>
        </p:blipFill>
        <p:spPr>
          <a:xfrm>
            <a:off x="342900" y="4780024"/>
            <a:ext cx="704282" cy="151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Google Shape;59;p7"/>
          <p:cNvCxnSpPr/>
          <p:nvPr/>
        </p:nvCxnSpPr>
        <p:spPr>
          <a:xfrm>
            <a:off x="1204148" y="4760721"/>
            <a:ext cx="0" cy="1914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60;p7"/>
          <p:cNvSpPr txBox="1">
            <a:spLocks noGrp="1"/>
          </p:cNvSpPr>
          <p:nvPr>
            <p:ph type="title" idx="4"/>
          </p:nvPr>
        </p:nvSpPr>
        <p:spPr>
          <a:xfrm>
            <a:off x="1259949" y="4800600"/>
            <a:ext cx="6949200" cy="1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Inter SemiBold"/>
              <a:buNone/>
              <a:defRPr sz="10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 Table of Contents (Light)">
  <p:cSld name="CUSTOM_1_1_1_1_1_1_1_1_1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"/>
          <p:cNvSpPr/>
          <p:nvPr/>
        </p:nvSpPr>
        <p:spPr>
          <a:xfrm>
            <a:off x="4576200" y="0"/>
            <a:ext cx="45678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sldNum" idx="12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3" name="Google Shape;83;p10"/>
          <p:cNvSpPr txBox="1">
            <a:spLocks noGrp="1"/>
          </p:cNvSpPr>
          <p:nvPr>
            <p:ph type="sldNum" idx="2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84" name="Google Shape;84;p10"/>
          <p:cNvPicPr preferRelativeResize="0"/>
          <p:nvPr/>
        </p:nvPicPr>
        <p:blipFill rotWithShape="1">
          <a:blip r:embed="rId2">
            <a:alphaModFix/>
          </a:blip>
          <a:srcRect l="-1621" t="-9908" r="-1631" b="-9908"/>
          <a:stretch/>
        </p:blipFill>
        <p:spPr>
          <a:xfrm>
            <a:off x="342900" y="4780024"/>
            <a:ext cx="704282" cy="1512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1259949" y="4800600"/>
            <a:ext cx="6949200" cy="1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86" name="Google Shape;86;p10"/>
          <p:cNvCxnSpPr/>
          <p:nvPr/>
        </p:nvCxnSpPr>
        <p:spPr>
          <a:xfrm>
            <a:off x="1204148" y="4760721"/>
            <a:ext cx="0" cy="1914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" name="Google Shape;87;p10"/>
          <p:cNvSpPr txBox="1">
            <a:spLocks noGrp="1"/>
          </p:cNvSpPr>
          <p:nvPr>
            <p:ph type="sldNum" idx="3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8" name="Google Shape;88;p10"/>
          <p:cNvSpPr txBox="1">
            <a:spLocks noGrp="1"/>
          </p:cNvSpPr>
          <p:nvPr>
            <p:ph type="title" idx="4"/>
          </p:nvPr>
        </p:nvSpPr>
        <p:spPr>
          <a:xfrm>
            <a:off x="228600" y="2170625"/>
            <a:ext cx="4343400" cy="9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 SemiBold"/>
              <a:buNone/>
              <a:defRPr sz="2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89" name="Google Shape;89;p10"/>
          <p:cNvSpPr txBox="1">
            <a:spLocks noGrp="1"/>
          </p:cNvSpPr>
          <p:nvPr>
            <p:ph type="body" idx="1"/>
          </p:nvPr>
        </p:nvSpPr>
        <p:spPr>
          <a:xfrm>
            <a:off x="4686300" y="790350"/>
            <a:ext cx="4114800" cy="3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30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Medium"/>
              <a:buChar char="●"/>
              <a:defRPr sz="16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marL="914400" lvl="1" indent="-330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Medium"/>
              <a:buChar char="○"/>
              <a:defRPr sz="16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marL="1371600" lvl="2" indent="-330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Medium"/>
              <a:buChar char="■"/>
              <a:defRPr sz="16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marL="1828800" lvl="3" indent="-330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Medium"/>
              <a:buChar char="●"/>
              <a:defRPr sz="16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marL="2286000" lvl="4" indent="-330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Medium"/>
              <a:buChar char="○"/>
              <a:defRPr sz="16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marL="2743200" lvl="5" indent="-330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Medium"/>
              <a:buChar char="■"/>
              <a:defRPr sz="16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marL="3200400" lvl="6" indent="-330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Medium"/>
              <a:buChar char="●"/>
              <a:defRPr sz="16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marL="3657600" lvl="7" indent="-330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Medium"/>
              <a:buChar char="○"/>
              <a:defRPr sz="16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marL="4114800" lvl="8" indent="-330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Medium"/>
              <a:buChar char="■"/>
              <a:defRPr sz="16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 Divider (Light)">
  <p:cSld name="CUSTOM_1_1_1_1_1_1_1_1_1_1"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92" name="Google Shape;92;p11"/>
          <p:cNvSpPr txBox="1">
            <a:spLocks noGrp="1"/>
          </p:cNvSpPr>
          <p:nvPr>
            <p:ph type="sldNum" idx="2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 rtl="0">
              <a:buNone/>
              <a:defRPr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93" name="Google Shape;93;p11"/>
          <p:cNvPicPr preferRelativeResize="0"/>
          <p:nvPr/>
        </p:nvPicPr>
        <p:blipFill rotWithShape="1">
          <a:blip r:embed="rId2">
            <a:alphaModFix/>
          </a:blip>
          <a:srcRect l="-1621" t="-9908" r="-1631" b="-9908"/>
          <a:stretch/>
        </p:blipFill>
        <p:spPr>
          <a:xfrm>
            <a:off x="342900" y="4780024"/>
            <a:ext cx="704282" cy="1512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1"/>
          <p:cNvSpPr txBox="1">
            <a:spLocks noGrp="1"/>
          </p:cNvSpPr>
          <p:nvPr>
            <p:ph type="title"/>
          </p:nvPr>
        </p:nvSpPr>
        <p:spPr>
          <a:xfrm>
            <a:off x="1259949" y="4800600"/>
            <a:ext cx="6949200" cy="1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95" name="Google Shape;95;p11"/>
          <p:cNvCxnSpPr/>
          <p:nvPr/>
        </p:nvCxnSpPr>
        <p:spPr>
          <a:xfrm>
            <a:off x="1204148" y="4760721"/>
            <a:ext cx="0" cy="1914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" name="Google Shape;96;p11"/>
          <p:cNvSpPr txBox="1">
            <a:spLocks noGrp="1"/>
          </p:cNvSpPr>
          <p:nvPr>
            <p:ph type="sldNum" idx="3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97" name="Google Shape;97;p11"/>
          <p:cNvSpPr txBox="1">
            <a:spLocks noGrp="1"/>
          </p:cNvSpPr>
          <p:nvPr>
            <p:ph type="title" idx="4"/>
          </p:nvPr>
        </p:nvSpPr>
        <p:spPr>
          <a:xfrm>
            <a:off x="228600" y="1982650"/>
            <a:ext cx="8686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Inter SemiBold"/>
              <a:buNone/>
              <a:defRPr sz="25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subTitle" idx="1"/>
          </p:nvPr>
        </p:nvSpPr>
        <p:spPr>
          <a:xfrm>
            <a:off x="228600" y="2383775"/>
            <a:ext cx="8686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Inter"/>
              <a:buNone/>
              <a:defRPr sz="20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"/>
              <a:buNone/>
              <a:defRPr sz="2000">
                <a:latin typeface="Inter"/>
                <a:ea typeface="Inter"/>
                <a:cs typeface="Inter"/>
                <a:sym typeface="Int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"/>
              <a:buNone/>
              <a:defRPr sz="2000">
                <a:latin typeface="Inter"/>
                <a:ea typeface="Inter"/>
                <a:cs typeface="Inter"/>
                <a:sym typeface="Int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"/>
              <a:buNone/>
              <a:defRPr sz="2000">
                <a:latin typeface="Inter"/>
                <a:ea typeface="Inter"/>
                <a:cs typeface="Inter"/>
                <a:sym typeface="Int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"/>
              <a:buNone/>
              <a:defRPr sz="2000">
                <a:latin typeface="Inter"/>
                <a:ea typeface="Inter"/>
                <a:cs typeface="Inter"/>
                <a:sym typeface="Int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"/>
              <a:buNone/>
              <a:defRPr sz="2000">
                <a:latin typeface="Inter"/>
                <a:ea typeface="Inter"/>
                <a:cs typeface="Inter"/>
                <a:sym typeface="Int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"/>
              <a:buNone/>
              <a:defRPr sz="2000">
                <a:latin typeface="Inter"/>
                <a:ea typeface="Inter"/>
                <a:cs typeface="Inter"/>
                <a:sym typeface="Int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"/>
              <a:buNone/>
              <a:defRPr sz="2000">
                <a:latin typeface="Inter"/>
                <a:ea typeface="Inter"/>
                <a:cs typeface="Inter"/>
                <a:sym typeface="Int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"/>
              <a:buNone/>
              <a:defRPr sz="20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 Title and Body (Light)">
  <p:cSld name="CUSTOM_1_1_1_2_1"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2"/>
          <p:cNvSpPr txBox="1">
            <a:spLocks noGrp="1"/>
          </p:cNvSpPr>
          <p:nvPr>
            <p:ph type="sldNum" idx="12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01" name="Google Shape;101;p12"/>
          <p:cNvSpPr txBox="1">
            <a:spLocks noGrp="1"/>
          </p:cNvSpPr>
          <p:nvPr>
            <p:ph type="sldNum" idx="2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 rtl="0">
              <a:buNone/>
              <a:defRPr sz="8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02" name="Google Shape;102;p12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SemiBold"/>
              <a:buNone/>
              <a:defRPr sz="2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2"/>
          <p:cNvSpPr txBox="1">
            <a:spLocks noGrp="1"/>
          </p:cNvSpPr>
          <p:nvPr>
            <p:ph type="subTitle" idx="1"/>
          </p:nvPr>
        </p:nvSpPr>
        <p:spPr>
          <a:xfrm>
            <a:off x="228600" y="595500"/>
            <a:ext cx="86868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Inter"/>
              <a:buNone/>
              <a:defRPr sz="16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"/>
              <a:buNone/>
              <a:defRPr sz="2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04" name="Google Shape;104;p12"/>
          <p:cNvSpPr txBox="1">
            <a:spLocks noGrp="1"/>
          </p:cNvSpPr>
          <p:nvPr>
            <p:ph type="body" idx="3"/>
          </p:nvPr>
        </p:nvSpPr>
        <p:spPr>
          <a:xfrm>
            <a:off x="228600" y="1094425"/>
            <a:ext cx="86868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●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○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■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●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○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■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●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○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Char char="■"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pic>
        <p:nvPicPr>
          <p:cNvPr id="105" name="Google Shape;105;p12"/>
          <p:cNvPicPr preferRelativeResize="0"/>
          <p:nvPr/>
        </p:nvPicPr>
        <p:blipFill rotWithShape="1">
          <a:blip r:embed="rId2">
            <a:alphaModFix/>
          </a:blip>
          <a:srcRect l="-1621" t="-9908" r="-1631" b="-9908"/>
          <a:stretch/>
        </p:blipFill>
        <p:spPr>
          <a:xfrm>
            <a:off x="342900" y="4780024"/>
            <a:ext cx="704282" cy="15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2"/>
          <p:cNvSpPr txBox="1">
            <a:spLocks noGrp="1"/>
          </p:cNvSpPr>
          <p:nvPr>
            <p:ph type="title" idx="4"/>
          </p:nvPr>
        </p:nvSpPr>
        <p:spPr>
          <a:xfrm>
            <a:off x="1259949" y="4800600"/>
            <a:ext cx="6949200" cy="1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107" name="Google Shape;107;p12"/>
          <p:cNvCxnSpPr/>
          <p:nvPr/>
        </p:nvCxnSpPr>
        <p:spPr>
          <a:xfrm>
            <a:off x="1204148" y="4760721"/>
            <a:ext cx="0" cy="1914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SemiBold"/>
              <a:buNone/>
              <a:defRPr sz="20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1094425"/>
            <a:ext cx="8686800" cy="3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Char char="●"/>
              <a:defRPr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Char char="○"/>
              <a:defRPr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Char char="■"/>
              <a:defRPr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Char char="●"/>
              <a:defRPr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Char char="○"/>
              <a:defRPr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Char char="■"/>
              <a:defRPr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Char char="●"/>
              <a:defRPr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Char char="○"/>
              <a:defRPr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Char char="■"/>
              <a:defRPr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5">
            <a:alphaModFix/>
          </a:blip>
          <a:srcRect l="-1621" t="-9908" r="-1631" b="-9908"/>
          <a:stretch/>
        </p:blipFill>
        <p:spPr>
          <a:xfrm>
            <a:off x="342900" y="4780024"/>
            <a:ext cx="704282" cy="1512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144">
          <p15:clr>
            <a:srgbClr val="EA4335"/>
          </p15:clr>
        </p15:guide>
        <p15:guide id="4" pos="5616">
          <p15:clr>
            <a:srgbClr val="EA4335"/>
          </p15:clr>
        </p15:guide>
        <p15:guide id="5" orient="horz" pos="144">
          <p15:clr>
            <a:srgbClr val="EA4335"/>
          </p15:clr>
        </p15:guide>
        <p15:guide id="6" orient="horz" pos="3096">
          <p15:clr>
            <a:srgbClr val="EA4335"/>
          </p15:clr>
        </p15:guide>
        <p15:guide id="7" pos="216">
          <p15:clr>
            <a:srgbClr val="EA4335"/>
          </p15:clr>
        </p15:guide>
        <p15:guide id="8" pos="5544">
          <p15:clr>
            <a:srgbClr val="EA4335"/>
          </p15:clr>
        </p15:guide>
        <p15:guide id="9" orient="horz" pos="216">
          <p15:clr>
            <a:srgbClr val="EA4335"/>
          </p15:clr>
        </p15:guide>
        <p15:guide id="10" orient="horz" pos="3024">
          <p15:clr>
            <a:srgbClr val="EA4335"/>
          </p15:clr>
        </p15:guide>
        <p15:guide id="11" pos="2808">
          <p15:clr>
            <a:srgbClr val="EA4335"/>
          </p15:clr>
        </p15:guide>
        <p15:guide id="12" pos="2952">
          <p15:clr>
            <a:srgbClr val="EA4335"/>
          </p15:clr>
        </p15:guide>
        <p15:guide id="13" orient="horz" pos="2952">
          <p15:clr>
            <a:srgbClr val="EA4335"/>
          </p15:clr>
        </p15:guide>
        <p15:guide id="14" orient="horz" pos="28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10" Type="http://schemas.openxmlformats.org/officeDocument/2006/relationships/image" Target="../media/image41.png"/><Relationship Id="rId4" Type="http://schemas.openxmlformats.org/officeDocument/2006/relationships/image" Target="../media/image1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png"/><Relationship Id="rId3" Type="http://schemas.openxmlformats.org/officeDocument/2006/relationships/image" Target="../media/image9.jp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7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8"/>
          <p:cNvPicPr preferRelativeResize="0"/>
          <p:nvPr/>
        </p:nvPicPr>
        <p:blipFill rotWithShape="1">
          <a:blip r:embed="rId3">
            <a:alphaModFix/>
          </a:blip>
          <a:srcRect r="44168"/>
          <a:stretch/>
        </p:blipFill>
        <p:spPr>
          <a:xfrm>
            <a:off x="4038600" y="3850"/>
            <a:ext cx="5105398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8"/>
          <p:cNvSpPr txBox="1">
            <a:spLocks noGrp="1"/>
          </p:cNvSpPr>
          <p:nvPr>
            <p:ph type="ctrTitle"/>
          </p:nvPr>
        </p:nvSpPr>
        <p:spPr>
          <a:xfrm>
            <a:off x="228600" y="1640250"/>
            <a:ext cx="4523014" cy="16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Metaverse as a Service: </a:t>
            </a:r>
            <a:r>
              <a:rPr lang="en" sz="2400" dirty="0" err="1"/>
              <a:t>Megascale</a:t>
            </a:r>
            <a:r>
              <a:rPr lang="en" sz="2400" dirty="0"/>
              <a:t> Social 3D </a:t>
            </a:r>
            <a:br>
              <a:rPr lang="en" sz="2400" dirty="0"/>
            </a:br>
            <a:r>
              <a:rPr lang="en" sz="2400" dirty="0"/>
              <a:t>on the Cloud</a:t>
            </a:r>
            <a:endParaRPr sz="2400" dirty="0"/>
          </a:p>
        </p:txBody>
      </p:sp>
      <p:sp>
        <p:nvSpPr>
          <p:cNvPr id="155" name="Google Shape;155;p18"/>
          <p:cNvSpPr txBox="1"/>
          <p:nvPr/>
        </p:nvSpPr>
        <p:spPr>
          <a:xfrm>
            <a:off x="239488" y="2999440"/>
            <a:ext cx="30000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C000"/>
                </a:solidFill>
                <a:latin typeface="Inter"/>
                <a:ea typeface="Inter"/>
                <a:cs typeface="Inter"/>
                <a:sym typeface="Inter"/>
              </a:rPr>
              <a:t>Andreas </a:t>
            </a:r>
            <a:r>
              <a:rPr lang="en" dirty="0" err="1">
                <a:solidFill>
                  <a:srgbClr val="FFC000"/>
                </a:solidFill>
                <a:latin typeface="Inter"/>
                <a:ea typeface="Inter"/>
                <a:cs typeface="Inter"/>
                <a:sym typeface="Inter"/>
              </a:rPr>
              <a:t>Haeberlen</a:t>
            </a:r>
            <a:endParaRPr lang="en" dirty="0">
              <a:solidFill>
                <a:srgbClr val="FFC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Linh </a:t>
            </a:r>
            <a:r>
              <a:rPr lang="en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Thi</a:t>
            </a:r>
            <a:r>
              <a:rPr lang="en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Xuan Phan</a:t>
            </a:r>
            <a:br>
              <a:rPr lang="en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Morgan McGuire</a:t>
            </a:r>
            <a:br>
              <a:rPr lang="en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br>
              <a:rPr lang="en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October 31, 2023</a:t>
            </a:r>
            <a:endParaRPr sz="12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56" name="Google Shape;15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611899" cy="161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CA80CE-0326-4D56-00FD-8781E9BAE120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334E54-D938-4010-C398-B40FD03FBE7B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BE737A-E854-B082-A105-B5806842E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virtual worlds scale at all?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B830FA8-7C8F-EF0B-1E3E-5746F77BE9B2}"/>
              </a:ext>
            </a:extLst>
          </p:cNvPr>
          <p:cNvSpPr txBox="1">
            <a:spLocks/>
          </p:cNvSpPr>
          <p:nvPr/>
        </p:nvSpPr>
        <p:spPr>
          <a:xfrm>
            <a:off x="114298" y="950110"/>
            <a:ext cx="6686551" cy="376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349250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Why do (basic) KVS workloads scale so well?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No dependencies – keys are independent!</a:t>
            </a:r>
          </a:p>
          <a:p>
            <a:pPr marL="349250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What about virtual worlds?</a:t>
            </a:r>
          </a:p>
          <a:p>
            <a:pPr marL="349250" indent="-222250">
              <a:buSzPct val="65000"/>
            </a:pPr>
            <a:endParaRPr lang="en-US" sz="1800" dirty="0">
              <a:solidFill>
                <a:schemeClr val="bg1"/>
              </a:solidFill>
            </a:endParaRPr>
          </a:p>
          <a:p>
            <a:pPr marL="349250" indent="-222250">
              <a:buSzPct val="65000"/>
            </a:pPr>
            <a:r>
              <a:rPr lang="en-US" sz="1800" dirty="0">
                <a:solidFill>
                  <a:srgbClr val="FFC000"/>
                </a:solidFill>
              </a:rPr>
              <a:t>Physics: </a:t>
            </a:r>
            <a:r>
              <a:rPr lang="en-US" sz="1800" dirty="0">
                <a:solidFill>
                  <a:schemeClr val="bg1"/>
                </a:solidFill>
              </a:rPr>
              <a:t>Any object can depend on any other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Theoretically yes (e.g., collisions)! → O(N</a:t>
            </a:r>
            <a:r>
              <a:rPr lang="en-US" sz="1800" baseline="30000" dirty="0">
                <a:solidFill>
                  <a:schemeClr val="bg1"/>
                </a:solidFill>
              </a:rPr>
              <a:t>2</a:t>
            </a:r>
            <a:r>
              <a:rPr lang="en-US" sz="1800" dirty="0">
                <a:solidFill>
                  <a:schemeClr val="bg1"/>
                </a:solidFill>
              </a:rPr>
              <a:t>)?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In practice, short-range effects → </a:t>
            </a:r>
            <a:r>
              <a:rPr lang="en-US" sz="1800" dirty="0">
                <a:solidFill>
                  <a:srgbClr val="FFC000"/>
                </a:solidFill>
              </a:rPr>
              <a:t>spatial locality</a:t>
            </a:r>
          </a:p>
          <a:p>
            <a:pPr marL="806450" lvl="1" indent="-222250">
              <a:buSzPct val="65000"/>
            </a:pPr>
            <a:endParaRPr lang="en-US" sz="1800" dirty="0">
              <a:solidFill>
                <a:srgbClr val="FFC000"/>
              </a:solidFill>
            </a:endParaRPr>
          </a:p>
          <a:p>
            <a:pPr marL="349250" indent="-222250">
              <a:buSzPct val="65000"/>
            </a:pPr>
            <a:r>
              <a:rPr lang="en-US" sz="1800" dirty="0">
                <a:solidFill>
                  <a:srgbClr val="FFC000"/>
                </a:solidFill>
              </a:rPr>
              <a:t>Scripting: </a:t>
            </a:r>
            <a:r>
              <a:rPr lang="en-US" sz="1800" dirty="0">
                <a:solidFill>
                  <a:schemeClr val="bg1"/>
                </a:solidFill>
              </a:rPr>
              <a:t>Any script can access any (and every) object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Examples: </a:t>
            </a:r>
            <a:r>
              <a:rPr lang="en-US" sz="1800" dirty="0" err="1">
                <a:solidFill>
                  <a:schemeClr val="bg1"/>
                </a:solidFill>
              </a:rPr>
              <a:t>Raycasting</a:t>
            </a:r>
            <a:r>
              <a:rPr lang="en-US" sz="1800" dirty="0">
                <a:solidFill>
                  <a:schemeClr val="bg1"/>
                </a:solidFill>
              </a:rPr>
              <a:t>, certain events, …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In practice, there is a lot of </a:t>
            </a:r>
            <a:r>
              <a:rPr lang="en-US" sz="1800" dirty="0">
                <a:solidFill>
                  <a:srgbClr val="FFC000"/>
                </a:solidFill>
              </a:rPr>
              <a:t>access locality</a:t>
            </a:r>
            <a:r>
              <a:rPr lang="en-US" sz="1800" dirty="0">
                <a:solidFill>
                  <a:schemeClr val="bg1"/>
                </a:solidFill>
              </a:rPr>
              <a:t> here too!</a:t>
            </a:r>
          </a:p>
          <a:p>
            <a:pPr marL="806450" lvl="1" indent="-222250">
              <a:buSzPct val="65000"/>
            </a:pPr>
            <a:endParaRPr lang="en-US" sz="1800" dirty="0">
              <a:solidFill>
                <a:schemeClr val="bg1"/>
              </a:solidFill>
            </a:endParaRPr>
          </a:p>
          <a:p>
            <a:pPr marL="349250" indent="-222250">
              <a:buSzPct val="65000"/>
            </a:pPr>
            <a:r>
              <a:rPr lang="en-US" sz="1800" dirty="0" err="1">
                <a:solidFill>
                  <a:schemeClr val="bg1"/>
                </a:solidFill>
              </a:rPr>
              <a:t>Todo</a:t>
            </a:r>
            <a:r>
              <a:rPr lang="en-US" sz="1800" dirty="0">
                <a:solidFill>
                  <a:schemeClr val="bg1"/>
                </a:solidFill>
              </a:rPr>
              <a:t>: Careful API revisions, picking good guarantees, …</a:t>
            </a:r>
          </a:p>
        </p:txBody>
      </p:sp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A7BF300F-CE2D-6B9D-DFEE-FDCA8DE56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962" y="3417734"/>
            <a:ext cx="2209795" cy="109711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022572-AB05-15E1-C4C7-2E8D3236227C}"/>
              </a:ext>
            </a:extLst>
          </p:cNvPr>
          <p:cNvCxnSpPr>
            <a:cxnSpLocks/>
          </p:cNvCxnSpPr>
          <p:nvPr/>
        </p:nvCxnSpPr>
        <p:spPr>
          <a:xfrm flipH="1" flipV="1">
            <a:off x="7304705" y="3706586"/>
            <a:ext cx="377888" cy="220435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7DAF3D5-BE43-80A4-CCC3-88C92CF271E8}"/>
              </a:ext>
            </a:extLst>
          </p:cNvPr>
          <p:cNvGrpSpPr/>
          <p:nvPr/>
        </p:nvGrpSpPr>
        <p:grpSpPr>
          <a:xfrm>
            <a:off x="7592786" y="3445615"/>
            <a:ext cx="853166" cy="358942"/>
            <a:chOff x="7592786" y="3445615"/>
            <a:chExt cx="853166" cy="3589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BC74E4-A0C7-64CA-9732-920725B0A596}"/>
                </a:ext>
              </a:extLst>
            </p:cNvPr>
            <p:cNvSpPr txBox="1"/>
            <p:nvPr/>
          </p:nvSpPr>
          <p:spPr>
            <a:xfrm>
              <a:off x="7613673" y="3445615"/>
              <a:ext cx="8322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B050"/>
                  </a:solidFill>
                </a:rPr>
                <a:t>Raycast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C7A43F2-6599-DDCA-9830-9F74CDC71033}"/>
                </a:ext>
              </a:extLst>
            </p:cNvPr>
            <p:cNvCxnSpPr/>
            <p:nvPr/>
          </p:nvCxnSpPr>
          <p:spPr>
            <a:xfrm flipH="1">
              <a:off x="7592786" y="3706586"/>
              <a:ext cx="302078" cy="9797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620152E-8E9F-041E-821C-05084C50AE6B}"/>
              </a:ext>
            </a:extLst>
          </p:cNvPr>
          <p:cNvGrpSpPr/>
          <p:nvPr/>
        </p:nvGrpSpPr>
        <p:grpSpPr>
          <a:xfrm>
            <a:off x="6621236" y="668451"/>
            <a:ext cx="2312613" cy="2486015"/>
            <a:chOff x="6621236" y="668451"/>
            <a:chExt cx="2312613" cy="2486015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6B9F1A1-4275-32C4-0379-24D8111A175F}"/>
                </a:ext>
              </a:extLst>
            </p:cNvPr>
            <p:cNvSpPr/>
            <p:nvPr/>
          </p:nvSpPr>
          <p:spPr>
            <a:xfrm>
              <a:off x="7972253" y="1986658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8A7C14-F73F-CC61-CFB0-E9434D1AF511}"/>
                </a:ext>
              </a:extLst>
            </p:cNvPr>
            <p:cNvSpPr/>
            <p:nvPr/>
          </p:nvSpPr>
          <p:spPr>
            <a:xfrm>
              <a:off x="6621236" y="950110"/>
              <a:ext cx="2204356" cy="2204356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A44322E-C19F-B799-672D-F2FC4D8ADDFC}"/>
                </a:ext>
              </a:extLst>
            </p:cNvPr>
            <p:cNvSpPr/>
            <p:nvPr/>
          </p:nvSpPr>
          <p:spPr>
            <a:xfrm>
              <a:off x="6898821" y="1265464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1342FED-126C-F05D-D0CA-411B97048960}"/>
                </a:ext>
              </a:extLst>
            </p:cNvPr>
            <p:cNvSpPr/>
            <p:nvPr/>
          </p:nvSpPr>
          <p:spPr>
            <a:xfrm>
              <a:off x="7067550" y="1826078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332B084-20F7-2C79-E506-993C0FA6819E}"/>
                </a:ext>
              </a:extLst>
            </p:cNvPr>
            <p:cNvSpPr/>
            <p:nvPr/>
          </p:nvSpPr>
          <p:spPr>
            <a:xfrm>
              <a:off x="7513864" y="1521279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6513B7-193A-AB97-8128-C40CF96A4F67}"/>
                </a:ext>
              </a:extLst>
            </p:cNvPr>
            <p:cNvSpPr/>
            <p:nvPr/>
          </p:nvSpPr>
          <p:spPr>
            <a:xfrm>
              <a:off x="7690757" y="2163536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241A64C-08E8-A264-2B4A-71FA56D2728B}"/>
                </a:ext>
              </a:extLst>
            </p:cNvPr>
            <p:cNvSpPr/>
            <p:nvPr/>
          </p:nvSpPr>
          <p:spPr>
            <a:xfrm>
              <a:off x="8101693" y="2533650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AD64531-2297-2152-C52C-88330F53B4A0}"/>
                </a:ext>
              </a:extLst>
            </p:cNvPr>
            <p:cNvSpPr/>
            <p:nvPr/>
          </p:nvSpPr>
          <p:spPr>
            <a:xfrm>
              <a:off x="7780564" y="2359478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D5ABD51-AC79-454D-6BBA-ABAAD483EBDD}"/>
                </a:ext>
              </a:extLst>
            </p:cNvPr>
            <p:cNvSpPr/>
            <p:nvPr/>
          </p:nvSpPr>
          <p:spPr>
            <a:xfrm>
              <a:off x="8088085" y="2111830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37204E5-DA7E-7AD8-8087-318AC1350406}"/>
                </a:ext>
              </a:extLst>
            </p:cNvPr>
            <p:cNvSpPr/>
            <p:nvPr/>
          </p:nvSpPr>
          <p:spPr>
            <a:xfrm>
              <a:off x="7677150" y="1366159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FF18FC3-CE4F-F4C9-FA54-3BA2852CB698}"/>
                </a:ext>
              </a:extLst>
            </p:cNvPr>
            <p:cNvSpPr/>
            <p:nvPr/>
          </p:nvSpPr>
          <p:spPr>
            <a:xfrm>
              <a:off x="6833508" y="1477738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164FC0C-F3CD-0C0F-D8C6-0E516F508134}"/>
                </a:ext>
              </a:extLst>
            </p:cNvPr>
            <p:cNvSpPr/>
            <p:nvPr/>
          </p:nvSpPr>
          <p:spPr>
            <a:xfrm>
              <a:off x="7883980" y="2128160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9CAE74-F166-846A-3446-60B9E795BD23}"/>
                </a:ext>
              </a:extLst>
            </p:cNvPr>
            <p:cNvSpPr txBox="1"/>
            <p:nvPr/>
          </p:nvSpPr>
          <p:spPr>
            <a:xfrm>
              <a:off x="7992566" y="668451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2D space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2E15C7-2E69-FA69-6FA2-D9B244728BE6}"/>
                </a:ext>
              </a:extLst>
            </p:cNvPr>
            <p:cNvSpPr txBox="1"/>
            <p:nvPr/>
          </p:nvSpPr>
          <p:spPr>
            <a:xfrm>
              <a:off x="7129874" y="983707"/>
              <a:ext cx="7922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Objects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6B4B255-B7A5-7828-C25D-AD1FD8C95C8C}"/>
                </a:ext>
              </a:extLst>
            </p:cNvPr>
            <p:cNvCxnSpPr/>
            <p:nvPr/>
          </p:nvCxnSpPr>
          <p:spPr>
            <a:xfrm flipH="1">
              <a:off x="7026729" y="1221918"/>
              <a:ext cx="302078" cy="9797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8BFF83F-D907-5CE6-C5E8-9B34E5C29DE1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>
              <a:off x="7613673" y="1216479"/>
              <a:ext cx="81411" cy="167614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2FE51ECE-0DBD-F663-D3A4-20137D81F9E6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72A82D-A384-A650-3D04-5D49B09C7445}"/>
              </a:ext>
            </a:extLst>
          </p:cNvPr>
          <p:cNvSpPr/>
          <p:nvPr/>
        </p:nvSpPr>
        <p:spPr>
          <a:xfrm>
            <a:off x="1093305" y="4687366"/>
            <a:ext cx="122703" cy="3120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F56CB0-E4CD-F62E-B861-21D3AC557D70}"/>
              </a:ext>
            </a:extLst>
          </p:cNvPr>
          <p:cNvGrpSpPr/>
          <p:nvPr/>
        </p:nvGrpSpPr>
        <p:grpSpPr>
          <a:xfrm>
            <a:off x="7715249" y="1736271"/>
            <a:ext cx="628656" cy="628656"/>
            <a:chOff x="7715249" y="1736271"/>
            <a:chExt cx="628656" cy="62865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91F325F-E44E-2853-2876-E63A1705221F}"/>
                </a:ext>
              </a:extLst>
            </p:cNvPr>
            <p:cNvSpPr/>
            <p:nvPr/>
          </p:nvSpPr>
          <p:spPr>
            <a:xfrm>
              <a:off x="7973785" y="1989364"/>
              <a:ext cx="122464" cy="122464"/>
            </a:xfrm>
            <a:prstGeom prst="ellipse">
              <a:avLst/>
            </a:prstGeom>
            <a:solidFill>
              <a:schemeClr val="accent4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929CF94-D579-F712-B72E-A8B9F5C6F92E}"/>
                </a:ext>
              </a:extLst>
            </p:cNvPr>
            <p:cNvSpPr/>
            <p:nvPr/>
          </p:nvSpPr>
          <p:spPr>
            <a:xfrm>
              <a:off x="7715249" y="1736271"/>
              <a:ext cx="628656" cy="628656"/>
            </a:xfrm>
            <a:prstGeom prst="ellipse">
              <a:avLst/>
            </a:prstGeom>
            <a:noFill/>
            <a:ln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086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B830FA8-7C8F-EF0B-1E3E-5746F77BE9B2}"/>
              </a:ext>
            </a:extLst>
          </p:cNvPr>
          <p:cNvSpPr txBox="1">
            <a:spLocks/>
          </p:cNvSpPr>
          <p:nvPr/>
        </p:nvSpPr>
        <p:spPr>
          <a:xfrm>
            <a:off x="114298" y="950110"/>
            <a:ext cx="8686799" cy="376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349250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Large worlds will exceed the capacity of any server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Need to </a:t>
            </a:r>
            <a:r>
              <a:rPr lang="en-US" sz="1800" dirty="0">
                <a:solidFill>
                  <a:srgbClr val="FFC000"/>
                </a:solidFill>
              </a:rPr>
              <a:t>distribute</a:t>
            </a:r>
            <a:r>
              <a:rPr lang="en-US" sz="1800" dirty="0">
                <a:solidFill>
                  <a:schemeClr val="bg1"/>
                </a:solidFill>
              </a:rPr>
              <a:t> world across </a:t>
            </a:r>
            <a:r>
              <a:rPr lang="en-US" sz="1800" dirty="0">
                <a:solidFill>
                  <a:srgbClr val="FFC000"/>
                </a:solidFill>
              </a:rPr>
              <a:t>multiple servers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… and potentially some clients, too!</a:t>
            </a:r>
          </a:p>
          <a:p>
            <a:pPr marL="349250" indent="-222250">
              <a:buSzPct val="65000"/>
            </a:pPr>
            <a:endParaRPr lang="en-US" sz="1800" dirty="0">
              <a:solidFill>
                <a:schemeClr val="bg1"/>
              </a:solidFill>
            </a:endParaRPr>
          </a:p>
          <a:p>
            <a:pPr marL="349250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How do we do this?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Need to keep most of the computation local to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a given server </a:t>
            </a: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1800" dirty="0">
                <a:solidFill>
                  <a:srgbClr val="FFC000"/>
                </a:solidFill>
                <a:sym typeface="Wingdings" pitchFamily="2" charset="2"/>
              </a:rPr>
              <a:t>contiguous regions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Need ability to adjust regions in response to load</a:t>
            </a:r>
            <a:br>
              <a:rPr lang="en-US" sz="1800" dirty="0">
                <a:solidFill>
                  <a:schemeClr val="bg1"/>
                </a:solidFill>
                <a:sym typeface="Wingdings" pitchFamily="2" charset="2"/>
              </a:rPr>
            </a:b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changes  small </a:t>
            </a:r>
            <a:r>
              <a:rPr lang="en-US" sz="1800" dirty="0">
                <a:solidFill>
                  <a:srgbClr val="FFC000"/>
                </a:solidFill>
                <a:sym typeface="Wingdings" pitchFamily="2" charset="2"/>
              </a:rPr>
              <a:t>fixed-size pieces </a:t>
            </a: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(“tiles”?),</a:t>
            </a:r>
            <a:br>
              <a:rPr lang="en-US" sz="1800" dirty="0">
                <a:solidFill>
                  <a:schemeClr val="bg1"/>
                </a:solidFill>
                <a:sym typeface="Wingdings" pitchFamily="2" charset="2"/>
              </a:rPr>
            </a:b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roughly analogous to pages in virtual memory</a:t>
            </a:r>
          </a:p>
          <a:p>
            <a:pPr marL="806450" lvl="1" indent="-222250">
              <a:buSzPct val="65000"/>
            </a:pPr>
            <a:endParaRPr lang="en-US" sz="1800" dirty="0">
              <a:solidFill>
                <a:schemeClr val="bg1"/>
              </a:solidFill>
              <a:sym typeface="Wingdings" pitchFamily="2" charset="2"/>
            </a:endParaRPr>
          </a:p>
          <a:p>
            <a:pPr marL="349250" indent="-222250">
              <a:buSzPct val="65000"/>
            </a:pPr>
            <a:r>
              <a:rPr lang="en-US" sz="1800" dirty="0" err="1">
                <a:solidFill>
                  <a:schemeClr val="bg1"/>
                </a:solidFill>
                <a:sym typeface="Wingdings" pitchFamily="2" charset="2"/>
              </a:rPr>
              <a:t>Todo</a:t>
            </a: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: Special handling for boundary regions, etc.</a:t>
            </a:r>
          </a:p>
          <a:p>
            <a:pPr marL="806450" lvl="1" indent="-222250">
              <a:buSzPct val="65000"/>
            </a:pPr>
            <a:endParaRPr lang="en-US" sz="1800" dirty="0">
              <a:solidFill>
                <a:schemeClr val="bg1"/>
              </a:solidFill>
            </a:endParaRPr>
          </a:p>
          <a:p>
            <a:pPr marL="806450" lvl="1" indent="-222250">
              <a:buSzPct val="65000"/>
            </a:pPr>
            <a:endParaRPr lang="en-US" sz="1800" dirty="0">
              <a:solidFill>
                <a:schemeClr val="bg1"/>
              </a:solidFill>
            </a:endParaRPr>
          </a:p>
          <a:p>
            <a:pPr marL="806450" lvl="1" indent="-222250">
              <a:buSzPct val="65000"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B3DC7912-3F80-272A-64E0-0765E72E4908}"/>
              </a:ext>
            </a:extLst>
          </p:cNvPr>
          <p:cNvSpPr/>
          <p:nvPr/>
        </p:nvSpPr>
        <p:spPr>
          <a:xfrm>
            <a:off x="6621517" y="2400954"/>
            <a:ext cx="1450428" cy="762660"/>
          </a:xfrm>
          <a:custGeom>
            <a:avLst/>
            <a:gdLst>
              <a:gd name="connsiteX0" fmla="*/ 10511 w 1450428"/>
              <a:gd name="connsiteY0" fmla="*/ 0 h 767255"/>
              <a:gd name="connsiteX1" fmla="*/ 1082566 w 1450428"/>
              <a:gd name="connsiteY1" fmla="*/ 10510 h 767255"/>
              <a:gd name="connsiteX2" fmla="*/ 1082566 w 1450428"/>
              <a:gd name="connsiteY2" fmla="*/ 378372 h 767255"/>
              <a:gd name="connsiteX3" fmla="*/ 1450428 w 1450428"/>
              <a:gd name="connsiteY3" fmla="*/ 388882 h 767255"/>
              <a:gd name="connsiteX4" fmla="*/ 1450428 w 1450428"/>
              <a:gd name="connsiteY4" fmla="*/ 767255 h 767255"/>
              <a:gd name="connsiteX5" fmla="*/ 0 w 1450428"/>
              <a:gd name="connsiteY5" fmla="*/ 756744 h 767255"/>
              <a:gd name="connsiteX6" fmla="*/ 10511 w 1450428"/>
              <a:gd name="connsiteY6" fmla="*/ 0 h 767255"/>
              <a:gd name="connsiteX0" fmla="*/ 1321 w 1450428"/>
              <a:gd name="connsiteY0" fmla="*/ 17060 h 756745"/>
              <a:gd name="connsiteX1" fmla="*/ 1082566 w 1450428"/>
              <a:gd name="connsiteY1" fmla="*/ 0 h 756745"/>
              <a:gd name="connsiteX2" fmla="*/ 1082566 w 1450428"/>
              <a:gd name="connsiteY2" fmla="*/ 367862 h 756745"/>
              <a:gd name="connsiteX3" fmla="*/ 1450428 w 1450428"/>
              <a:gd name="connsiteY3" fmla="*/ 378372 h 756745"/>
              <a:gd name="connsiteX4" fmla="*/ 1450428 w 1450428"/>
              <a:gd name="connsiteY4" fmla="*/ 756745 h 756745"/>
              <a:gd name="connsiteX5" fmla="*/ 0 w 1450428"/>
              <a:gd name="connsiteY5" fmla="*/ 746234 h 756745"/>
              <a:gd name="connsiteX6" fmla="*/ 1321 w 1450428"/>
              <a:gd name="connsiteY6" fmla="*/ 17060 h 756745"/>
              <a:gd name="connsiteX0" fmla="*/ 10511 w 1450428"/>
              <a:gd name="connsiteY0" fmla="*/ 0 h 762660"/>
              <a:gd name="connsiteX1" fmla="*/ 1082566 w 1450428"/>
              <a:gd name="connsiteY1" fmla="*/ 5915 h 762660"/>
              <a:gd name="connsiteX2" fmla="*/ 1082566 w 1450428"/>
              <a:gd name="connsiteY2" fmla="*/ 373777 h 762660"/>
              <a:gd name="connsiteX3" fmla="*/ 1450428 w 1450428"/>
              <a:gd name="connsiteY3" fmla="*/ 384287 h 762660"/>
              <a:gd name="connsiteX4" fmla="*/ 1450428 w 1450428"/>
              <a:gd name="connsiteY4" fmla="*/ 762660 h 762660"/>
              <a:gd name="connsiteX5" fmla="*/ 0 w 1450428"/>
              <a:gd name="connsiteY5" fmla="*/ 752149 h 762660"/>
              <a:gd name="connsiteX6" fmla="*/ 10511 w 1450428"/>
              <a:gd name="connsiteY6" fmla="*/ 0 h 76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428" h="762660">
                <a:moveTo>
                  <a:pt x="10511" y="0"/>
                </a:moveTo>
                <a:lnTo>
                  <a:pt x="1082566" y="5915"/>
                </a:lnTo>
                <a:lnTo>
                  <a:pt x="1082566" y="373777"/>
                </a:lnTo>
                <a:lnTo>
                  <a:pt x="1450428" y="384287"/>
                </a:lnTo>
                <a:lnTo>
                  <a:pt x="1450428" y="762660"/>
                </a:lnTo>
                <a:lnTo>
                  <a:pt x="0" y="752149"/>
                </a:lnTo>
                <a:cubicBezTo>
                  <a:pt x="440" y="509091"/>
                  <a:pt x="10071" y="243058"/>
                  <a:pt x="10511" y="0"/>
                </a:cubicBezTo>
                <a:close/>
              </a:path>
            </a:pathLst>
          </a:cu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2539FFB-76D9-0AFB-2511-D30CBB43087B}"/>
              </a:ext>
            </a:extLst>
          </p:cNvPr>
          <p:cNvSpPr/>
          <p:nvPr/>
        </p:nvSpPr>
        <p:spPr>
          <a:xfrm>
            <a:off x="7704083" y="945931"/>
            <a:ext cx="1124607" cy="2217683"/>
          </a:xfrm>
          <a:custGeom>
            <a:avLst/>
            <a:gdLst>
              <a:gd name="connsiteX0" fmla="*/ 378372 w 1124607"/>
              <a:gd name="connsiteY0" fmla="*/ 0 h 2217683"/>
              <a:gd name="connsiteX1" fmla="*/ 378372 w 1124607"/>
              <a:gd name="connsiteY1" fmla="*/ 1093076 h 2217683"/>
              <a:gd name="connsiteX2" fmla="*/ 10510 w 1124607"/>
              <a:gd name="connsiteY2" fmla="*/ 1093076 h 2217683"/>
              <a:gd name="connsiteX3" fmla="*/ 0 w 1124607"/>
              <a:gd name="connsiteY3" fmla="*/ 1839310 h 2217683"/>
              <a:gd name="connsiteX4" fmla="*/ 378372 w 1124607"/>
              <a:gd name="connsiteY4" fmla="*/ 1839310 h 2217683"/>
              <a:gd name="connsiteX5" fmla="*/ 367862 w 1124607"/>
              <a:gd name="connsiteY5" fmla="*/ 2217683 h 2217683"/>
              <a:gd name="connsiteX6" fmla="*/ 1114096 w 1124607"/>
              <a:gd name="connsiteY6" fmla="*/ 2207172 h 2217683"/>
              <a:gd name="connsiteX7" fmla="*/ 1124607 w 1124607"/>
              <a:gd name="connsiteY7" fmla="*/ 10510 h 2217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4607" h="2217683">
                <a:moveTo>
                  <a:pt x="378372" y="0"/>
                </a:moveTo>
                <a:lnTo>
                  <a:pt x="378372" y="1093076"/>
                </a:lnTo>
                <a:lnTo>
                  <a:pt x="10510" y="1093076"/>
                </a:lnTo>
                <a:lnTo>
                  <a:pt x="0" y="1839310"/>
                </a:lnTo>
                <a:lnTo>
                  <a:pt x="378372" y="1839310"/>
                </a:lnTo>
                <a:lnTo>
                  <a:pt x="367862" y="2217683"/>
                </a:lnTo>
                <a:lnTo>
                  <a:pt x="1114096" y="2207172"/>
                </a:lnTo>
                <a:cubicBezTo>
                  <a:pt x="1117600" y="1474951"/>
                  <a:pt x="1121103" y="742731"/>
                  <a:pt x="1124607" y="10510"/>
                </a:cubicBezTo>
              </a:path>
            </a:pathLst>
          </a:custGeom>
          <a:solidFill>
            <a:srgbClr val="FFC000">
              <a:alpha val="5176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D02A2FE-8838-41EC-0F66-ED1EFA9842DA}"/>
              </a:ext>
            </a:extLst>
          </p:cNvPr>
          <p:cNvSpPr/>
          <p:nvPr/>
        </p:nvSpPr>
        <p:spPr>
          <a:xfrm>
            <a:off x="6622838" y="945931"/>
            <a:ext cx="1459617" cy="1460938"/>
          </a:xfrm>
          <a:custGeom>
            <a:avLst/>
            <a:gdLst>
              <a:gd name="connsiteX0" fmla="*/ 0 w 1450427"/>
              <a:gd name="connsiteY0" fmla="*/ 0 h 1471448"/>
              <a:gd name="connsiteX1" fmla="*/ 1450427 w 1450427"/>
              <a:gd name="connsiteY1" fmla="*/ 10510 h 1471448"/>
              <a:gd name="connsiteX2" fmla="*/ 1450427 w 1450427"/>
              <a:gd name="connsiteY2" fmla="*/ 1072055 h 1471448"/>
              <a:gd name="connsiteX3" fmla="*/ 1082565 w 1450427"/>
              <a:gd name="connsiteY3" fmla="*/ 1072055 h 1471448"/>
              <a:gd name="connsiteX4" fmla="*/ 1093075 w 1450427"/>
              <a:gd name="connsiteY4" fmla="*/ 1460938 h 1471448"/>
              <a:gd name="connsiteX5" fmla="*/ 0 w 1450427"/>
              <a:gd name="connsiteY5" fmla="*/ 1471448 h 1471448"/>
              <a:gd name="connsiteX0" fmla="*/ 9190 w 1459617"/>
              <a:gd name="connsiteY0" fmla="*/ 0 h 1460938"/>
              <a:gd name="connsiteX1" fmla="*/ 1459617 w 1459617"/>
              <a:gd name="connsiteY1" fmla="*/ 10510 h 1460938"/>
              <a:gd name="connsiteX2" fmla="*/ 1459617 w 1459617"/>
              <a:gd name="connsiteY2" fmla="*/ 1072055 h 1460938"/>
              <a:gd name="connsiteX3" fmla="*/ 1091755 w 1459617"/>
              <a:gd name="connsiteY3" fmla="*/ 1072055 h 1460938"/>
              <a:gd name="connsiteX4" fmla="*/ 1102265 w 1459617"/>
              <a:gd name="connsiteY4" fmla="*/ 1460938 h 1460938"/>
              <a:gd name="connsiteX5" fmla="*/ 0 w 1459617"/>
              <a:gd name="connsiteY5" fmla="*/ 1457663 h 146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9617" h="1460938">
                <a:moveTo>
                  <a:pt x="9190" y="0"/>
                </a:moveTo>
                <a:lnTo>
                  <a:pt x="1459617" y="10510"/>
                </a:lnTo>
                <a:lnTo>
                  <a:pt x="1459617" y="1072055"/>
                </a:lnTo>
                <a:lnTo>
                  <a:pt x="1091755" y="1072055"/>
                </a:lnTo>
                <a:lnTo>
                  <a:pt x="1102265" y="1460938"/>
                </a:lnTo>
                <a:lnTo>
                  <a:pt x="0" y="1457663"/>
                </a:lnTo>
              </a:path>
            </a:pathLst>
          </a:custGeom>
          <a:solidFill>
            <a:srgbClr val="2E6FFF">
              <a:alpha val="5803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CA80CE-0326-4D56-00FD-8781E9BAE120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334E54-D938-4010-C398-B40FD03FBE7B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BE737A-E854-B082-A105-B5806842E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execution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8A7C14-F73F-CC61-CFB0-E9434D1AF511}"/>
              </a:ext>
            </a:extLst>
          </p:cNvPr>
          <p:cNvSpPr/>
          <p:nvPr/>
        </p:nvSpPr>
        <p:spPr>
          <a:xfrm>
            <a:off x="6621236" y="950110"/>
            <a:ext cx="2204356" cy="22043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6C4B25-8E5E-DBD6-B51A-AC5E161B1F51}"/>
              </a:ext>
            </a:extLst>
          </p:cNvPr>
          <p:cNvSpPr txBox="1"/>
          <p:nvPr/>
        </p:nvSpPr>
        <p:spPr>
          <a:xfrm rot="16200000">
            <a:off x="8154466" y="4146272"/>
            <a:ext cx="184056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en-US" sz="400" dirty="0" err="1">
                <a:solidFill>
                  <a:schemeClr val="bg1">
                    <a:lumMod val="65000"/>
                  </a:schemeClr>
                </a:solidFill>
              </a:rPr>
              <a:t>www.thegamer.com</a:t>
            </a:r>
            <a:r>
              <a:rPr lang="en-US" sz="4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400" dirty="0" err="1">
                <a:solidFill>
                  <a:schemeClr val="bg1">
                    <a:lumMod val="65000"/>
                  </a:schemeClr>
                </a:solidFill>
              </a:rPr>
              <a:t>roblox</a:t>
            </a:r>
            <a:r>
              <a:rPr lang="en-US" sz="400" dirty="0">
                <a:solidFill>
                  <a:schemeClr val="bg1">
                    <a:lumMod val="65000"/>
                  </a:schemeClr>
                </a:solidFill>
              </a:rPr>
              <a:t>-first-person-shooter-realistic-graphics/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44322E-C19F-B799-672D-F2FC4D8ADDFC}"/>
              </a:ext>
            </a:extLst>
          </p:cNvPr>
          <p:cNvSpPr/>
          <p:nvPr/>
        </p:nvSpPr>
        <p:spPr>
          <a:xfrm>
            <a:off x="6898821" y="1265464"/>
            <a:ext cx="122464" cy="122464"/>
          </a:xfrm>
          <a:prstGeom prst="ellipse">
            <a:avLst/>
          </a:prstGeom>
          <a:solidFill>
            <a:srgbClr val="92D05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1342FED-126C-F05D-D0CA-411B97048960}"/>
              </a:ext>
            </a:extLst>
          </p:cNvPr>
          <p:cNvSpPr/>
          <p:nvPr/>
        </p:nvSpPr>
        <p:spPr>
          <a:xfrm>
            <a:off x="7067550" y="1826078"/>
            <a:ext cx="122464" cy="122464"/>
          </a:xfrm>
          <a:prstGeom prst="ellipse">
            <a:avLst/>
          </a:prstGeom>
          <a:solidFill>
            <a:srgbClr val="92D05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332B084-20F7-2C79-E506-993C0FA6819E}"/>
              </a:ext>
            </a:extLst>
          </p:cNvPr>
          <p:cNvSpPr/>
          <p:nvPr/>
        </p:nvSpPr>
        <p:spPr>
          <a:xfrm>
            <a:off x="7513864" y="1521279"/>
            <a:ext cx="122464" cy="122464"/>
          </a:xfrm>
          <a:prstGeom prst="ellipse">
            <a:avLst/>
          </a:prstGeom>
          <a:solidFill>
            <a:srgbClr val="92D05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86513B7-193A-AB97-8128-C40CF96A4F67}"/>
              </a:ext>
            </a:extLst>
          </p:cNvPr>
          <p:cNvSpPr/>
          <p:nvPr/>
        </p:nvSpPr>
        <p:spPr>
          <a:xfrm>
            <a:off x="7690757" y="2163536"/>
            <a:ext cx="122464" cy="122464"/>
          </a:xfrm>
          <a:prstGeom prst="ellipse">
            <a:avLst/>
          </a:prstGeom>
          <a:solidFill>
            <a:srgbClr val="92D05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241A64C-08E8-A264-2B4A-71FA56D2728B}"/>
              </a:ext>
            </a:extLst>
          </p:cNvPr>
          <p:cNvSpPr/>
          <p:nvPr/>
        </p:nvSpPr>
        <p:spPr>
          <a:xfrm>
            <a:off x="8101693" y="2533650"/>
            <a:ext cx="122464" cy="122464"/>
          </a:xfrm>
          <a:prstGeom prst="ellipse">
            <a:avLst/>
          </a:prstGeom>
          <a:solidFill>
            <a:srgbClr val="92D05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AD64531-2297-2152-C52C-88330F53B4A0}"/>
              </a:ext>
            </a:extLst>
          </p:cNvPr>
          <p:cNvSpPr/>
          <p:nvPr/>
        </p:nvSpPr>
        <p:spPr>
          <a:xfrm>
            <a:off x="7780564" y="2359478"/>
            <a:ext cx="122464" cy="122464"/>
          </a:xfrm>
          <a:prstGeom prst="ellipse">
            <a:avLst/>
          </a:prstGeom>
          <a:solidFill>
            <a:srgbClr val="92D05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D5ABD51-AC79-454D-6BBA-ABAAD483EBDD}"/>
              </a:ext>
            </a:extLst>
          </p:cNvPr>
          <p:cNvSpPr/>
          <p:nvPr/>
        </p:nvSpPr>
        <p:spPr>
          <a:xfrm>
            <a:off x="8088085" y="2111830"/>
            <a:ext cx="122464" cy="122464"/>
          </a:xfrm>
          <a:prstGeom prst="ellipse">
            <a:avLst/>
          </a:prstGeom>
          <a:solidFill>
            <a:srgbClr val="92D05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37204E5-DA7E-7AD8-8087-318AC1350406}"/>
              </a:ext>
            </a:extLst>
          </p:cNvPr>
          <p:cNvSpPr/>
          <p:nvPr/>
        </p:nvSpPr>
        <p:spPr>
          <a:xfrm>
            <a:off x="7677150" y="1366159"/>
            <a:ext cx="122464" cy="122464"/>
          </a:xfrm>
          <a:prstGeom prst="ellipse">
            <a:avLst/>
          </a:prstGeom>
          <a:solidFill>
            <a:srgbClr val="92D05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FF18FC3-CE4F-F4C9-FA54-3BA2852CB698}"/>
              </a:ext>
            </a:extLst>
          </p:cNvPr>
          <p:cNvSpPr/>
          <p:nvPr/>
        </p:nvSpPr>
        <p:spPr>
          <a:xfrm>
            <a:off x="6833508" y="1477738"/>
            <a:ext cx="122464" cy="122464"/>
          </a:xfrm>
          <a:prstGeom prst="ellipse">
            <a:avLst/>
          </a:prstGeom>
          <a:solidFill>
            <a:srgbClr val="92D05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164FC0C-F3CD-0C0F-D8C6-0E516F508134}"/>
              </a:ext>
            </a:extLst>
          </p:cNvPr>
          <p:cNvSpPr/>
          <p:nvPr/>
        </p:nvSpPr>
        <p:spPr>
          <a:xfrm>
            <a:off x="7883980" y="2128160"/>
            <a:ext cx="122464" cy="122464"/>
          </a:xfrm>
          <a:prstGeom prst="ellipse">
            <a:avLst/>
          </a:prstGeom>
          <a:solidFill>
            <a:srgbClr val="92D05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9CAE74-F166-846A-3446-60B9E795BD23}"/>
              </a:ext>
            </a:extLst>
          </p:cNvPr>
          <p:cNvSpPr txBox="1"/>
          <p:nvPr/>
        </p:nvSpPr>
        <p:spPr>
          <a:xfrm>
            <a:off x="7992566" y="668451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2D space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5450FE0-3452-B30C-6806-50836DC3A24C}"/>
              </a:ext>
            </a:extLst>
          </p:cNvPr>
          <p:cNvGrpSpPr/>
          <p:nvPr/>
        </p:nvGrpSpPr>
        <p:grpSpPr>
          <a:xfrm>
            <a:off x="6615219" y="1319889"/>
            <a:ext cx="2207425" cy="1461252"/>
            <a:chOff x="6615219" y="1319889"/>
            <a:chExt cx="2207425" cy="146125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533950E-8ABA-82C1-E372-7D5F26F0CF6F}"/>
                </a:ext>
              </a:extLst>
            </p:cNvPr>
            <p:cNvCxnSpPr/>
            <p:nvPr/>
          </p:nvCxnSpPr>
          <p:spPr>
            <a:xfrm>
              <a:off x="6615220" y="1319889"/>
              <a:ext cx="2204356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15ACA5A-16D0-0B48-F8AD-A926E19B7CAD}"/>
                </a:ext>
              </a:extLst>
            </p:cNvPr>
            <p:cNvCxnSpPr/>
            <p:nvPr/>
          </p:nvCxnSpPr>
          <p:spPr>
            <a:xfrm>
              <a:off x="6615220" y="1678478"/>
              <a:ext cx="2204356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5BFE85F-4F8C-A1E5-6AEA-9EA10F00626C}"/>
                </a:ext>
              </a:extLst>
            </p:cNvPr>
            <p:cNvCxnSpPr/>
            <p:nvPr/>
          </p:nvCxnSpPr>
          <p:spPr>
            <a:xfrm>
              <a:off x="6615219" y="2037066"/>
              <a:ext cx="2204356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8701B3F-C494-4C13-5207-F542F889C2E1}"/>
                </a:ext>
              </a:extLst>
            </p:cNvPr>
            <p:cNvCxnSpPr/>
            <p:nvPr/>
          </p:nvCxnSpPr>
          <p:spPr>
            <a:xfrm>
              <a:off x="6618288" y="2404623"/>
              <a:ext cx="2204356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019F0D7-9206-47D7-1C10-F7764C1C71E3}"/>
                </a:ext>
              </a:extLst>
            </p:cNvPr>
            <p:cNvCxnSpPr/>
            <p:nvPr/>
          </p:nvCxnSpPr>
          <p:spPr>
            <a:xfrm>
              <a:off x="6618287" y="2781141"/>
              <a:ext cx="2204356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D588F62-EBE4-ACBF-AA15-25D403D160AC}"/>
              </a:ext>
            </a:extLst>
          </p:cNvPr>
          <p:cNvGrpSpPr/>
          <p:nvPr/>
        </p:nvGrpSpPr>
        <p:grpSpPr>
          <a:xfrm>
            <a:off x="6994648" y="950110"/>
            <a:ext cx="1461252" cy="2207426"/>
            <a:chOff x="6994648" y="950110"/>
            <a:chExt cx="1461252" cy="2207426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6617607-C40D-018C-9F17-D616401A95F9}"/>
                </a:ext>
              </a:extLst>
            </p:cNvPr>
            <p:cNvCxnSpPr/>
            <p:nvPr/>
          </p:nvCxnSpPr>
          <p:spPr>
            <a:xfrm rot="16200000">
              <a:off x="5892470" y="2055357"/>
              <a:ext cx="2204356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607E2B3-F902-4DA3-BAEC-2956107A13AC}"/>
                </a:ext>
              </a:extLst>
            </p:cNvPr>
            <p:cNvCxnSpPr/>
            <p:nvPr/>
          </p:nvCxnSpPr>
          <p:spPr>
            <a:xfrm rot="16200000">
              <a:off x="6251059" y="2055357"/>
              <a:ext cx="2204356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DE92E71-BDBD-20AC-83AA-D0373D6F8825}"/>
                </a:ext>
              </a:extLst>
            </p:cNvPr>
            <p:cNvCxnSpPr/>
            <p:nvPr/>
          </p:nvCxnSpPr>
          <p:spPr>
            <a:xfrm rot="16200000">
              <a:off x="6609647" y="2055358"/>
              <a:ext cx="2204356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0C3D5F9-E68E-A40D-A2F3-47357B050489}"/>
                </a:ext>
              </a:extLst>
            </p:cNvPr>
            <p:cNvCxnSpPr/>
            <p:nvPr/>
          </p:nvCxnSpPr>
          <p:spPr>
            <a:xfrm rot="16200000">
              <a:off x="6977204" y="2052288"/>
              <a:ext cx="2204356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0823DD1-2121-E312-6D9B-7B70A4D7E319}"/>
                </a:ext>
              </a:extLst>
            </p:cNvPr>
            <p:cNvCxnSpPr/>
            <p:nvPr/>
          </p:nvCxnSpPr>
          <p:spPr>
            <a:xfrm rot="16200000">
              <a:off x="7353722" y="2052289"/>
              <a:ext cx="2204356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A5945AE4-E596-DD44-B049-8460194B9D21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88FA5C-9F93-54FF-E2FE-A15769C39648}"/>
              </a:ext>
            </a:extLst>
          </p:cNvPr>
          <p:cNvSpPr/>
          <p:nvPr/>
        </p:nvSpPr>
        <p:spPr>
          <a:xfrm>
            <a:off x="1093305" y="4687366"/>
            <a:ext cx="122703" cy="3120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oogle Shape;472;p23">
            <a:extLst>
              <a:ext uri="{FF2B5EF4-FFF2-40B4-BE49-F238E27FC236}">
                <a16:creationId xmlns:a16="http://schemas.microsoft.com/office/drawing/2014/main" id="{C6CDB5F5-D5C4-F2EC-2B63-001D3EF2602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9427" y="590677"/>
            <a:ext cx="903716" cy="298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72;p23">
            <a:extLst>
              <a:ext uri="{FF2B5EF4-FFF2-40B4-BE49-F238E27FC236}">
                <a16:creationId xmlns:a16="http://schemas.microsoft.com/office/drawing/2014/main" id="{DA89C0FC-936A-44B8-549D-4FC50A1A928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9863" y="3318520"/>
            <a:ext cx="903716" cy="298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72;p23">
            <a:extLst>
              <a:ext uri="{FF2B5EF4-FFF2-40B4-BE49-F238E27FC236}">
                <a16:creationId xmlns:a16="http://schemas.microsoft.com/office/drawing/2014/main" id="{8AEDDDA5-30EF-600D-C008-30D92F29CF7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0114" y="3314316"/>
            <a:ext cx="903716" cy="29827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A1B910A9-9EEC-8281-7874-3751A165F25D}"/>
              </a:ext>
            </a:extLst>
          </p:cNvPr>
          <p:cNvSpPr/>
          <p:nvPr/>
        </p:nvSpPr>
        <p:spPr>
          <a:xfrm>
            <a:off x="7960785" y="1973771"/>
            <a:ext cx="122464" cy="122464"/>
          </a:xfrm>
          <a:prstGeom prst="ellipse">
            <a:avLst/>
          </a:prstGeom>
          <a:solidFill>
            <a:srgbClr val="92D05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C8D4DA7-A6A8-6A8E-BEEE-4CD046A78879}"/>
              </a:ext>
            </a:extLst>
          </p:cNvPr>
          <p:cNvGrpSpPr/>
          <p:nvPr/>
        </p:nvGrpSpPr>
        <p:grpSpPr>
          <a:xfrm>
            <a:off x="4575252" y="128925"/>
            <a:ext cx="1847989" cy="1872320"/>
            <a:chOff x="3685275" y="1119797"/>
            <a:chExt cx="1847989" cy="1872320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84ED129-3545-D488-0678-E4B743D8CA2D}"/>
                </a:ext>
              </a:extLst>
            </p:cNvPr>
            <p:cNvSpPr/>
            <p:nvPr/>
          </p:nvSpPr>
          <p:spPr>
            <a:xfrm>
              <a:off x="3691573" y="2583103"/>
              <a:ext cx="1089005" cy="389696"/>
            </a:xfrm>
            <a:custGeom>
              <a:avLst/>
              <a:gdLst>
                <a:gd name="connsiteX0" fmla="*/ 10511 w 1450428"/>
                <a:gd name="connsiteY0" fmla="*/ 0 h 767255"/>
                <a:gd name="connsiteX1" fmla="*/ 1082566 w 1450428"/>
                <a:gd name="connsiteY1" fmla="*/ 10510 h 767255"/>
                <a:gd name="connsiteX2" fmla="*/ 1082566 w 1450428"/>
                <a:gd name="connsiteY2" fmla="*/ 378372 h 767255"/>
                <a:gd name="connsiteX3" fmla="*/ 1450428 w 1450428"/>
                <a:gd name="connsiteY3" fmla="*/ 388882 h 767255"/>
                <a:gd name="connsiteX4" fmla="*/ 1450428 w 1450428"/>
                <a:gd name="connsiteY4" fmla="*/ 767255 h 767255"/>
                <a:gd name="connsiteX5" fmla="*/ 0 w 1450428"/>
                <a:gd name="connsiteY5" fmla="*/ 756744 h 767255"/>
                <a:gd name="connsiteX6" fmla="*/ 10511 w 1450428"/>
                <a:gd name="connsiteY6" fmla="*/ 0 h 767255"/>
                <a:gd name="connsiteX0" fmla="*/ 10511 w 1450428"/>
                <a:gd name="connsiteY0" fmla="*/ 0 h 767255"/>
                <a:gd name="connsiteX1" fmla="*/ 1082566 w 1450428"/>
                <a:gd name="connsiteY1" fmla="*/ 10510 h 767255"/>
                <a:gd name="connsiteX2" fmla="*/ 1082566 w 1450428"/>
                <a:gd name="connsiteY2" fmla="*/ 378372 h 767255"/>
                <a:gd name="connsiteX3" fmla="*/ 1450428 w 1450428"/>
                <a:gd name="connsiteY3" fmla="*/ 767255 h 767255"/>
                <a:gd name="connsiteX4" fmla="*/ 0 w 1450428"/>
                <a:gd name="connsiteY4" fmla="*/ 756744 h 767255"/>
                <a:gd name="connsiteX5" fmla="*/ 10511 w 1450428"/>
                <a:gd name="connsiteY5" fmla="*/ 0 h 767255"/>
                <a:gd name="connsiteX0" fmla="*/ 10511 w 1082566"/>
                <a:gd name="connsiteY0" fmla="*/ 0 h 756744"/>
                <a:gd name="connsiteX1" fmla="*/ 1082566 w 1082566"/>
                <a:gd name="connsiteY1" fmla="*/ 10510 h 756744"/>
                <a:gd name="connsiteX2" fmla="*/ 1082566 w 1082566"/>
                <a:gd name="connsiteY2" fmla="*/ 378372 h 756744"/>
                <a:gd name="connsiteX3" fmla="*/ 0 w 1082566"/>
                <a:gd name="connsiteY3" fmla="*/ 756744 h 756744"/>
                <a:gd name="connsiteX4" fmla="*/ 10511 w 1082566"/>
                <a:gd name="connsiteY4" fmla="*/ 0 h 756744"/>
                <a:gd name="connsiteX0" fmla="*/ 10511 w 1082566"/>
                <a:gd name="connsiteY0" fmla="*/ 0 h 389696"/>
                <a:gd name="connsiteX1" fmla="*/ 1082566 w 1082566"/>
                <a:gd name="connsiteY1" fmla="*/ 10510 h 389696"/>
                <a:gd name="connsiteX2" fmla="*/ 1082566 w 1082566"/>
                <a:gd name="connsiteY2" fmla="*/ 378372 h 389696"/>
                <a:gd name="connsiteX3" fmla="*/ 0 w 1082566"/>
                <a:gd name="connsiteY3" fmla="*/ 389696 h 389696"/>
                <a:gd name="connsiteX4" fmla="*/ 10511 w 1082566"/>
                <a:gd name="connsiteY4" fmla="*/ 0 h 389696"/>
                <a:gd name="connsiteX0" fmla="*/ 10511 w 1089005"/>
                <a:gd name="connsiteY0" fmla="*/ 0 h 410570"/>
                <a:gd name="connsiteX1" fmla="*/ 1082566 w 1089005"/>
                <a:gd name="connsiteY1" fmla="*/ 10510 h 410570"/>
                <a:gd name="connsiteX2" fmla="*/ 1089005 w 1089005"/>
                <a:gd name="connsiteY2" fmla="*/ 410570 h 410570"/>
                <a:gd name="connsiteX3" fmla="*/ 0 w 1089005"/>
                <a:gd name="connsiteY3" fmla="*/ 389696 h 410570"/>
                <a:gd name="connsiteX4" fmla="*/ 10511 w 1089005"/>
                <a:gd name="connsiteY4" fmla="*/ 0 h 410570"/>
                <a:gd name="connsiteX0" fmla="*/ 10511 w 1089005"/>
                <a:gd name="connsiteY0" fmla="*/ 0 h 389696"/>
                <a:gd name="connsiteX1" fmla="*/ 1082566 w 1089005"/>
                <a:gd name="connsiteY1" fmla="*/ 10510 h 389696"/>
                <a:gd name="connsiteX2" fmla="*/ 1089005 w 1089005"/>
                <a:gd name="connsiteY2" fmla="*/ 384812 h 389696"/>
                <a:gd name="connsiteX3" fmla="*/ 0 w 1089005"/>
                <a:gd name="connsiteY3" fmla="*/ 389696 h 389696"/>
                <a:gd name="connsiteX4" fmla="*/ 10511 w 1089005"/>
                <a:gd name="connsiteY4" fmla="*/ 0 h 38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9005" h="389696">
                  <a:moveTo>
                    <a:pt x="10511" y="0"/>
                  </a:moveTo>
                  <a:lnTo>
                    <a:pt x="1082566" y="10510"/>
                  </a:lnTo>
                  <a:lnTo>
                    <a:pt x="1089005" y="384812"/>
                  </a:lnTo>
                  <a:lnTo>
                    <a:pt x="0" y="389696"/>
                  </a:lnTo>
                  <a:lnTo>
                    <a:pt x="10511" y="0"/>
                  </a:lnTo>
                  <a:close/>
                </a:path>
              </a:pathLst>
            </a:custGeom>
            <a:solidFill>
              <a:srgbClr val="00B050">
                <a:alpha val="6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0A48CAE-6C4E-A342-5226-6409806F7D2D}"/>
                </a:ext>
              </a:extLst>
            </p:cNvPr>
            <p:cNvSpPr/>
            <p:nvPr/>
          </p:nvSpPr>
          <p:spPr>
            <a:xfrm>
              <a:off x="4774138" y="1132675"/>
              <a:ext cx="744459" cy="1858831"/>
            </a:xfrm>
            <a:custGeom>
              <a:avLst/>
              <a:gdLst>
                <a:gd name="connsiteX0" fmla="*/ 378372 w 1124607"/>
                <a:gd name="connsiteY0" fmla="*/ 0 h 2217683"/>
                <a:gd name="connsiteX1" fmla="*/ 378372 w 1124607"/>
                <a:gd name="connsiteY1" fmla="*/ 1093076 h 2217683"/>
                <a:gd name="connsiteX2" fmla="*/ 10510 w 1124607"/>
                <a:gd name="connsiteY2" fmla="*/ 1093076 h 2217683"/>
                <a:gd name="connsiteX3" fmla="*/ 0 w 1124607"/>
                <a:gd name="connsiteY3" fmla="*/ 1839310 h 2217683"/>
                <a:gd name="connsiteX4" fmla="*/ 378372 w 1124607"/>
                <a:gd name="connsiteY4" fmla="*/ 1839310 h 2217683"/>
                <a:gd name="connsiteX5" fmla="*/ 367862 w 1124607"/>
                <a:gd name="connsiteY5" fmla="*/ 2217683 h 2217683"/>
                <a:gd name="connsiteX6" fmla="*/ 1114096 w 1124607"/>
                <a:gd name="connsiteY6" fmla="*/ 2207172 h 2217683"/>
                <a:gd name="connsiteX7" fmla="*/ 1124607 w 1124607"/>
                <a:gd name="connsiteY7" fmla="*/ 10510 h 2217683"/>
                <a:gd name="connsiteX0" fmla="*/ 378372 w 1114119"/>
                <a:gd name="connsiteY0" fmla="*/ 0 h 2217683"/>
                <a:gd name="connsiteX1" fmla="*/ 378372 w 1114119"/>
                <a:gd name="connsiteY1" fmla="*/ 1093076 h 2217683"/>
                <a:gd name="connsiteX2" fmla="*/ 10510 w 1114119"/>
                <a:gd name="connsiteY2" fmla="*/ 1093076 h 2217683"/>
                <a:gd name="connsiteX3" fmla="*/ 0 w 1114119"/>
                <a:gd name="connsiteY3" fmla="*/ 1839310 h 2217683"/>
                <a:gd name="connsiteX4" fmla="*/ 378372 w 1114119"/>
                <a:gd name="connsiteY4" fmla="*/ 1839310 h 2217683"/>
                <a:gd name="connsiteX5" fmla="*/ 367862 w 1114119"/>
                <a:gd name="connsiteY5" fmla="*/ 2217683 h 2217683"/>
                <a:gd name="connsiteX6" fmla="*/ 1114096 w 1114119"/>
                <a:gd name="connsiteY6" fmla="*/ 2207172 h 2217683"/>
                <a:gd name="connsiteX7" fmla="*/ 738241 w 1114119"/>
                <a:gd name="connsiteY7" fmla="*/ 10510 h 2217683"/>
                <a:gd name="connsiteX0" fmla="*/ 378372 w 753862"/>
                <a:gd name="connsiteY0" fmla="*/ 0 h 2217683"/>
                <a:gd name="connsiteX1" fmla="*/ 378372 w 753862"/>
                <a:gd name="connsiteY1" fmla="*/ 1093076 h 2217683"/>
                <a:gd name="connsiteX2" fmla="*/ 10510 w 753862"/>
                <a:gd name="connsiteY2" fmla="*/ 1093076 h 2217683"/>
                <a:gd name="connsiteX3" fmla="*/ 0 w 753862"/>
                <a:gd name="connsiteY3" fmla="*/ 1839310 h 2217683"/>
                <a:gd name="connsiteX4" fmla="*/ 378372 w 753862"/>
                <a:gd name="connsiteY4" fmla="*/ 1839310 h 2217683"/>
                <a:gd name="connsiteX5" fmla="*/ 367862 w 753862"/>
                <a:gd name="connsiteY5" fmla="*/ 2217683 h 2217683"/>
                <a:gd name="connsiteX6" fmla="*/ 753487 w 753862"/>
                <a:gd name="connsiteY6" fmla="*/ 1872321 h 2217683"/>
                <a:gd name="connsiteX7" fmla="*/ 738241 w 753862"/>
                <a:gd name="connsiteY7" fmla="*/ 10510 h 2217683"/>
                <a:gd name="connsiteX0" fmla="*/ 378372 w 753862"/>
                <a:gd name="connsiteY0" fmla="*/ 0 h 1872321"/>
                <a:gd name="connsiteX1" fmla="*/ 378372 w 753862"/>
                <a:gd name="connsiteY1" fmla="*/ 1093076 h 1872321"/>
                <a:gd name="connsiteX2" fmla="*/ 10510 w 753862"/>
                <a:gd name="connsiteY2" fmla="*/ 1093076 h 1872321"/>
                <a:gd name="connsiteX3" fmla="*/ 0 w 753862"/>
                <a:gd name="connsiteY3" fmla="*/ 1839310 h 1872321"/>
                <a:gd name="connsiteX4" fmla="*/ 378372 w 753862"/>
                <a:gd name="connsiteY4" fmla="*/ 1839310 h 1872321"/>
                <a:gd name="connsiteX5" fmla="*/ 753487 w 753862"/>
                <a:gd name="connsiteY5" fmla="*/ 1872321 h 1872321"/>
                <a:gd name="connsiteX6" fmla="*/ 738241 w 753862"/>
                <a:gd name="connsiteY6" fmla="*/ 10510 h 1872321"/>
                <a:gd name="connsiteX0" fmla="*/ 378372 w 753862"/>
                <a:gd name="connsiteY0" fmla="*/ 0 h 1872321"/>
                <a:gd name="connsiteX1" fmla="*/ 378372 w 753862"/>
                <a:gd name="connsiteY1" fmla="*/ 1093076 h 1872321"/>
                <a:gd name="connsiteX2" fmla="*/ 10510 w 753862"/>
                <a:gd name="connsiteY2" fmla="*/ 1093076 h 1872321"/>
                <a:gd name="connsiteX3" fmla="*/ 0 w 753862"/>
                <a:gd name="connsiteY3" fmla="*/ 1839310 h 1872321"/>
                <a:gd name="connsiteX4" fmla="*/ 753487 w 753862"/>
                <a:gd name="connsiteY4" fmla="*/ 1872321 h 1872321"/>
                <a:gd name="connsiteX5" fmla="*/ 738241 w 753862"/>
                <a:gd name="connsiteY5" fmla="*/ 10510 h 1872321"/>
                <a:gd name="connsiteX0" fmla="*/ 378372 w 741407"/>
                <a:gd name="connsiteY0" fmla="*/ 0 h 1853002"/>
                <a:gd name="connsiteX1" fmla="*/ 378372 w 741407"/>
                <a:gd name="connsiteY1" fmla="*/ 1093076 h 1853002"/>
                <a:gd name="connsiteX2" fmla="*/ 10510 w 741407"/>
                <a:gd name="connsiteY2" fmla="*/ 1093076 h 1853002"/>
                <a:gd name="connsiteX3" fmla="*/ 0 w 741407"/>
                <a:gd name="connsiteY3" fmla="*/ 1839310 h 1853002"/>
                <a:gd name="connsiteX4" fmla="*/ 740609 w 741407"/>
                <a:gd name="connsiteY4" fmla="*/ 1853002 h 1853002"/>
                <a:gd name="connsiteX5" fmla="*/ 738241 w 741407"/>
                <a:gd name="connsiteY5" fmla="*/ 10510 h 1853002"/>
                <a:gd name="connsiteX0" fmla="*/ 378372 w 747558"/>
                <a:gd name="connsiteY0" fmla="*/ 0 h 1859442"/>
                <a:gd name="connsiteX1" fmla="*/ 378372 w 747558"/>
                <a:gd name="connsiteY1" fmla="*/ 1093076 h 1859442"/>
                <a:gd name="connsiteX2" fmla="*/ 10510 w 747558"/>
                <a:gd name="connsiteY2" fmla="*/ 1093076 h 1859442"/>
                <a:gd name="connsiteX3" fmla="*/ 0 w 747558"/>
                <a:gd name="connsiteY3" fmla="*/ 1839310 h 1859442"/>
                <a:gd name="connsiteX4" fmla="*/ 747048 w 747558"/>
                <a:gd name="connsiteY4" fmla="*/ 1859442 h 1859442"/>
                <a:gd name="connsiteX5" fmla="*/ 738241 w 747558"/>
                <a:gd name="connsiteY5" fmla="*/ 10510 h 1859442"/>
                <a:gd name="connsiteX0" fmla="*/ 378372 w 799774"/>
                <a:gd name="connsiteY0" fmla="*/ 0 h 2003893"/>
                <a:gd name="connsiteX1" fmla="*/ 378372 w 799774"/>
                <a:gd name="connsiteY1" fmla="*/ 1093076 h 2003893"/>
                <a:gd name="connsiteX2" fmla="*/ 10510 w 799774"/>
                <a:gd name="connsiteY2" fmla="*/ 1093076 h 2003893"/>
                <a:gd name="connsiteX3" fmla="*/ 0 w 799774"/>
                <a:gd name="connsiteY3" fmla="*/ 1839310 h 2003893"/>
                <a:gd name="connsiteX4" fmla="*/ 747048 w 799774"/>
                <a:gd name="connsiteY4" fmla="*/ 1859442 h 2003893"/>
                <a:gd name="connsiteX5" fmla="*/ 738018 w 799774"/>
                <a:gd name="connsiteY5" fmla="*/ 1868103 h 2003893"/>
                <a:gd name="connsiteX6" fmla="*/ 738241 w 799774"/>
                <a:gd name="connsiteY6" fmla="*/ 10510 h 2003893"/>
                <a:gd name="connsiteX0" fmla="*/ 378372 w 766173"/>
                <a:gd name="connsiteY0" fmla="*/ 0 h 1859640"/>
                <a:gd name="connsiteX1" fmla="*/ 378372 w 766173"/>
                <a:gd name="connsiteY1" fmla="*/ 1093076 h 1859640"/>
                <a:gd name="connsiteX2" fmla="*/ 10510 w 766173"/>
                <a:gd name="connsiteY2" fmla="*/ 1093076 h 1859640"/>
                <a:gd name="connsiteX3" fmla="*/ 0 w 766173"/>
                <a:gd name="connsiteY3" fmla="*/ 1839310 h 1859640"/>
                <a:gd name="connsiteX4" fmla="*/ 747048 w 766173"/>
                <a:gd name="connsiteY4" fmla="*/ 1859442 h 1859640"/>
                <a:gd name="connsiteX5" fmla="*/ 358091 w 766173"/>
                <a:gd name="connsiteY5" fmla="*/ 1475298 h 1859640"/>
                <a:gd name="connsiteX6" fmla="*/ 738241 w 766173"/>
                <a:gd name="connsiteY6" fmla="*/ 10510 h 1859640"/>
                <a:gd name="connsiteX0" fmla="*/ 378372 w 738241"/>
                <a:gd name="connsiteY0" fmla="*/ 0 h 1872494"/>
                <a:gd name="connsiteX1" fmla="*/ 378372 w 738241"/>
                <a:gd name="connsiteY1" fmla="*/ 1093076 h 1872494"/>
                <a:gd name="connsiteX2" fmla="*/ 10510 w 738241"/>
                <a:gd name="connsiteY2" fmla="*/ 1093076 h 1872494"/>
                <a:gd name="connsiteX3" fmla="*/ 0 w 738241"/>
                <a:gd name="connsiteY3" fmla="*/ 1839310 h 1872494"/>
                <a:gd name="connsiteX4" fmla="*/ 367121 w 738241"/>
                <a:gd name="connsiteY4" fmla="*/ 1872321 h 1872494"/>
                <a:gd name="connsiteX5" fmla="*/ 358091 w 738241"/>
                <a:gd name="connsiteY5" fmla="*/ 1475298 h 1872494"/>
                <a:gd name="connsiteX6" fmla="*/ 738241 w 738241"/>
                <a:gd name="connsiteY6" fmla="*/ 10510 h 1872494"/>
                <a:gd name="connsiteX0" fmla="*/ 378372 w 738241"/>
                <a:gd name="connsiteY0" fmla="*/ 0 h 1859640"/>
                <a:gd name="connsiteX1" fmla="*/ 378372 w 738241"/>
                <a:gd name="connsiteY1" fmla="*/ 1093076 h 1859640"/>
                <a:gd name="connsiteX2" fmla="*/ 10510 w 738241"/>
                <a:gd name="connsiteY2" fmla="*/ 1093076 h 1859640"/>
                <a:gd name="connsiteX3" fmla="*/ 0 w 738241"/>
                <a:gd name="connsiteY3" fmla="*/ 1839310 h 1859640"/>
                <a:gd name="connsiteX4" fmla="*/ 354242 w 738241"/>
                <a:gd name="connsiteY4" fmla="*/ 1859442 h 1859640"/>
                <a:gd name="connsiteX5" fmla="*/ 358091 w 738241"/>
                <a:gd name="connsiteY5" fmla="*/ 1475298 h 1859640"/>
                <a:gd name="connsiteX6" fmla="*/ 738241 w 738241"/>
                <a:gd name="connsiteY6" fmla="*/ 10510 h 1859640"/>
                <a:gd name="connsiteX0" fmla="*/ 378372 w 738241"/>
                <a:gd name="connsiteY0" fmla="*/ 0 h 1859640"/>
                <a:gd name="connsiteX1" fmla="*/ 378372 w 738241"/>
                <a:gd name="connsiteY1" fmla="*/ 1093076 h 1859640"/>
                <a:gd name="connsiteX2" fmla="*/ 10510 w 738241"/>
                <a:gd name="connsiteY2" fmla="*/ 1093076 h 1859640"/>
                <a:gd name="connsiteX3" fmla="*/ 0 w 738241"/>
                <a:gd name="connsiteY3" fmla="*/ 1839310 h 1859640"/>
                <a:gd name="connsiteX4" fmla="*/ 354242 w 738241"/>
                <a:gd name="connsiteY4" fmla="*/ 1859442 h 1859640"/>
                <a:gd name="connsiteX5" fmla="*/ 358091 w 738241"/>
                <a:gd name="connsiteY5" fmla="*/ 1475298 h 1859640"/>
                <a:gd name="connsiteX6" fmla="*/ 738241 w 738241"/>
                <a:gd name="connsiteY6" fmla="*/ 10510 h 1859640"/>
                <a:gd name="connsiteX0" fmla="*/ 378372 w 738241"/>
                <a:gd name="connsiteY0" fmla="*/ 0 h 1859442"/>
                <a:gd name="connsiteX1" fmla="*/ 378372 w 738241"/>
                <a:gd name="connsiteY1" fmla="*/ 1093076 h 1859442"/>
                <a:gd name="connsiteX2" fmla="*/ 10510 w 738241"/>
                <a:gd name="connsiteY2" fmla="*/ 1093076 h 1859442"/>
                <a:gd name="connsiteX3" fmla="*/ 0 w 738241"/>
                <a:gd name="connsiteY3" fmla="*/ 1839310 h 1859442"/>
                <a:gd name="connsiteX4" fmla="*/ 354242 w 738241"/>
                <a:gd name="connsiteY4" fmla="*/ 1859442 h 1859442"/>
                <a:gd name="connsiteX5" fmla="*/ 358091 w 738241"/>
                <a:gd name="connsiteY5" fmla="*/ 1475298 h 1859442"/>
                <a:gd name="connsiteX6" fmla="*/ 738241 w 738241"/>
                <a:gd name="connsiteY6" fmla="*/ 10510 h 1859442"/>
                <a:gd name="connsiteX0" fmla="*/ 378372 w 738241"/>
                <a:gd name="connsiteY0" fmla="*/ 0 h 1859442"/>
                <a:gd name="connsiteX1" fmla="*/ 378372 w 738241"/>
                <a:gd name="connsiteY1" fmla="*/ 1093076 h 1859442"/>
                <a:gd name="connsiteX2" fmla="*/ 10510 w 738241"/>
                <a:gd name="connsiteY2" fmla="*/ 1093076 h 1859442"/>
                <a:gd name="connsiteX3" fmla="*/ 0 w 738241"/>
                <a:gd name="connsiteY3" fmla="*/ 1839310 h 1859442"/>
                <a:gd name="connsiteX4" fmla="*/ 354242 w 738241"/>
                <a:gd name="connsiteY4" fmla="*/ 1859442 h 1859442"/>
                <a:gd name="connsiteX5" fmla="*/ 358091 w 738241"/>
                <a:gd name="connsiteY5" fmla="*/ 1475298 h 1859442"/>
                <a:gd name="connsiteX6" fmla="*/ 738241 w 738241"/>
                <a:gd name="connsiteY6" fmla="*/ 10510 h 1859442"/>
                <a:gd name="connsiteX0" fmla="*/ 378372 w 738241"/>
                <a:gd name="connsiteY0" fmla="*/ 0 h 1859442"/>
                <a:gd name="connsiteX1" fmla="*/ 378372 w 738241"/>
                <a:gd name="connsiteY1" fmla="*/ 1093076 h 1859442"/>
                <a:gd name="connsiteX2" fmla="*/ 10510 w 738241"/>
                <a:gd name="connsiteY2" fmla="*/ 1093076 h 1859442"/>
                <a:gd name="connsiteX3" fmla="*/ 0 w 738241"/>
                <a:gd name="connsiteY3" fmla="*/ 1839310 h 1859442"/>
                <a:gd name="connsiteX4" fmla="*/ 354242 w 738241"/>
                <a:gd name="connsiteY4" fmla="*/ 1859442 h 1859442"/>
                <a:gd name="connsiteX5" fmla="*/ 358091 w 738241"/>
                <a:gd name="connsiteY5" fmla="*/ 1475298 h 1859442"/>
                <a:gd name="connsiteX6" fmla="*/ 345214 w 738241"/>
                <a:gd name="connsiteY6" fmla="*/ 1449539 h 1859442"/>
                <a:gd name="connsiteX7" fmla="*/ 738241 w 738241"/>
                <a:gd name="connsiteY7" fmla="*/ 10510 h 1859442"/>
                <a:gd name="connsiteX0" fmla="*/ 378372 w 744459"/>
                <a:gd name="connsiteY0" fmla="*/ 0 h 1859442"/>
                <a:gd name="connsiteX1" fmla="*/ 378372 w 744459"/>
                <a:gd name="connsiteY1" fmla="*/ 1093076 h 1859442"/>
                <a:gd name="connsiteX2" fmla="*/ 10510 w 744459"/>
                <a:gd name="connsiteY2" fmla="*/ 1093076 h 1859442"/>
                <a:gd name="connsiteX3" fmla="*/ 0 w 744459"/>
                <a:gd name="connsiteY3" fmla="*/ 1839310 h 1859442"/>
                <a:gd name="connsiteX4" fmla="*/ 354242 w 744459"/>
                <a:gd name="connsiteY4" fmla="*/ 1859442 h 1859442"/>
                <a:gd name="connsiteX5" fmla="*/ 358091 w 744459"/>
                <a:gd name="connsiteY5" fmla="*/ 1475298 h 1859442"/>
                <a:gd name="connsiteX6" fmla="*/ 744459 w 744459"/>
                <a:gd name="connsiteY6" fmla="*/ 1488175 h 1859442"/>
                <a:gd name="connsiteX7" fmla="*/ 738241 w 744459"/>
                <a:gd name="connsiteY7" fmla="*/ 10510 h 1859442"/>
                <a:gd name="connsiteX0" fmla="*/ 378372 w 744459"/>
                <a:gd name="connsiteY0" fmla="*/ 0 h 1859442"/>
                <a:gd name="connsiteX1" fmla="*/ 378372 w 744459"/>
                <a:gd name="connsiteY1" fmla="*/ 1093076 h 1859442"/>
                <a:gd name="connsiteX2" fmla="*/ 10510 w 744459"/>
                <a:gd name="connsiteY2" fmla="*/ 1093076 h 1859442"/>
                <a:gd name="connsiteX3" fmla="*/ 0 w 744459"/>
                <a:gd name="connsiteY3" fmla="*/ 1839310 h 1859442"/>
                <a:gd name="connsiteX4" fmla="*/ 354242 w 744459"/>
                <a:gd name="connsiteY4" fmla="*/ 1859442 h 1859442"/>
                <a:gd name="connsiteX5" fmla="*/ 370970 w 744459"/>
                <a:gd name="connsiteY5" fmla="*/ 1481737 h 1859442"/>
                <a:gd name="connsiteX6" fmla="*/ 744459 w 744459"/>
                <a:gd name="connsiteY6" fmla="*/ 1488175 h 1859442"/>
                <a:gd name="connsiteX7" fmla="*/ 738241 w 744459"/>
                <a:gd name="connsiteY7" fmla="*/ 10510 h 1859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4459" h="1859442">
                  <a:moveTo>
                    <a:pt x="378372" y="0"/>
                  </a:moveTo>
                  <a:lnTo>
                    <a:pt x="378372" y="1093076"/>
                  </a:lnTo>
                  <a:lnTo>
                    <a:pt x="10510" y="1093076"/>
                  </a:lnTo>
                  <a:lnTo>
                    <a:pt x="0" y="1839310"/>
                  </a:lnTo>
                  <a:lnTo>
                    <a:pt x="354242" y="1859442"/>
                  </a:lnTo>
                  <a:cubicBezTo>
                    <a:pt x="413924" y="1798773"/>
                    <a:pt x="369045" y="1673809"/>
                    <a:pt x="370970" y="1481737"/>
                  </a:cubicBezTo>
                  <a:lnTo>
                    <a:pt x="744459" y="1488175"/>
                  </a:lnTo>
                  <a:cubicBezTo>
                    <a:pt x="742386" y="995620"/>
                    <a:pt x="740314" y="503065"/>
                    <a:pt x="738241" y="10510"/>
                  </a:cubicBezTo>
                </a:path>
              </a:pathLst>
            </a:custGeom>
            <a:solidFill>
              <a:srgbClr val="FFC000">
                <a:alpha val="56863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360557C-8E1C-06B8-8D1E-BEF3F1A54B5D}"/>
                </a:ext>
              </a:extLst>
            </p:cNvPr>
            <p:cNvSpPr/>
            <p:nvPr/>
          </p:nvSpPr>
          <p:spPr>
            <a:xfrm>
              <a:off x="3702084" y="1132675"/>
              <a:ext cx="1450427" cy="1471448"/>
            </a:xfrm>
            <a:custGeom>
              <a:avLst/>
              <a:gdLst>
                <a:gd name="connsiteX0" fmla="*/ 0 w 1450427"/>
                <a:gd name="connsiteY0" fmla="*/ 0 h 1471448"/>
                <a:gd name="connsiteX1" fmla="*/ 1450427 w 1450427"/>
                <a:gd name="connsiteY1" fmla="*/ 10510 h 1471448"/>
                <a:gd name="connsiteX2" fmla="*/ 1450427 w 1450427"/>
                <a:gd name="connsiteY2" fmla="*/ 1072055 h 1471448"/>
                <a:gd name="connsiteX3" fmla="*/ 1082565 w 1450427"/>
                <a:gd name="connsiteY3" fmla="*/ 1072055 h 1471448"/>
                <a:gd name="connsiteX4" fmla="*/ 1093075 w 1450427"/>
                <a:gd name="connsiteY4" fmla="*/ 1460938 h 1471448"/>
                <a:gd name="connsiteX5" fmla="*/ 0 w 1450427"/>
                <a:gd name="connsiteY5" fmla="*/ 1471448 h 1471448"/>
                <a:gd name="connsiteX0" fmla="*/ 0 w 1450427"/>
                <a:gd name="connsiteY0" fmla="*/ 0 h 1471448"/>
                <a:gd name="connsiteX1" fmla="*/ 1450427 w 1450427"/>
                <a:gd name="connsiteY1" fmla="*/ 10510 h 1471448"/>
                <a:gd name="connsiteX2" fmla="*/ 1450427 w 1450427"/>
                <a:gd name="connsiteY2" fmla="*/ 1072055 h 1471448"/>
                <a:gd name="connsiteX3" fmla="*/ 1082565 w 1450427"/>
                <a:gd name="connsiteY3" fmla="*/ 1072055 h 1471448"/>
                <a:gd name="connsiteX4" fmla="*/ 1065505 w 1450427"/>
                <a:gd name="connsiteY4" fmla="*/ 1465533 h 1471448"/>
                <a:gd name="connsiteX5" fmla="*/ 0 w 1450427"/>
                <a:gd name="connsiteY5" fmla="*/ 1471448 h 1471448"/>
                <a:gd name="connsiteX0" fmla="*/ 0 w 1450427"/>
                <a:gd name="connsiteY0" fmla="*/ 0 h 1471448"/>
                <a:gd name="connsiteX1" fmla="*/ 1450427 w 1450427"/>
                <a:gd name="connsiteY1" fmla="*/ 10510 h 1471448"/>
                <a:gd name="connsiteX2" fmla="*/ 1450427 w 1450427"/>
                <a:gd name="connsiteY2" fmla="*/ 1072055 h 1471448"/>
                <a:gd name="connsiteX3" fmla="*/ 1032020 w 1450427"/>
                <a:gd name="connsiteY3" fmla="*/ 1058270 h 1471448"/>
                <a:gd name="connsiteX4" fmla="*/ 1065505 w 1450427"/>
                <a:gd name="connsiteY4" fmla="*/ 1465533 h 1471448"/>
                <a:gd name="connsiteX5" fmla="*/ 0 w 1450427"/>
                <a:gd name="connsiteY5" fmla="*/ 1471448 h 1471448"/>
                <a:gd name="connsiteX0" fmla="*/ 0 w 1450427"/>
                <a:gd name="connsiteY0" fmla="*/ 0 h 1471448"/>
                <a:gd name="connsiteX1" fmla="*/ 1450427 w 1450427"/>
                <a:gd name="connsiteY1" fmla="*/ 10510 h 1471448"/>
                <a:gd name="connsiteX2" fmla="*/ 1450427 w 1450427"/>
                <a:gd name="connsiteY2" fmla="*/ 1072055 h 1471448"/>
                <a:gd name="connsiteX3" fmla="*/ 1045805 w 1450427"/>
                <a:gd name="connsiteY3" fmla="*/ 1035296 h 1471448"/>
                <a:gd name="connsiteX4" fmla="*/ 1065505 w 1450427"/>
                <a:gd name="connsiteY4" fmla="*/ 1465533 h 1471448"/>
                <a:gd name="connsiteX5" fmla="*/ 0 w 1450427"/>
                <a:gd name="connsiteY5" fmla="*/ 1471448 h 1471448"/>
                <a:gd name="connsiteX0" fmla="*/ 0 w 1450427"/>
                <a:gd name="connsiteY0" fmla="*/ 0 h 1471448"/>
                <a:gd name="connsiteX1" fmla="*/ 1450427 w 1450427"/>
                <a:gd name="connsiteY1" fmla="*/ 10510 h 1471448"/>
                <a:gd name="connsiteX2" fmla="*/ 1450427 w 1450427"/>
                <a:gd name="connsiteY2" fmla="*/ 1072055 h 1471448"/>
                <a:gd name="connsiteX3" fmla="*/ 1041210 w 1450427"/>
                <a:gd name="connsiteY3" fmla="*/ 1072055 h 1471448"/>
                <a:gd name="connsiteX4" fmla="*/ 1065505 w 1450427"/>
                <a:gd name="connsiteY4" fmla="*/ 1465533 h 1471448"/>
                <a:gd name="connsiteX5" fmla="*/ 0 w 1450427"/>
                <a:gd name="connsiteY5" fmla="*/ 1471448 h 147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0427" h="1471448">
                  <a:moveTo>
                    <a:pt x="0" y="0"/>
                  </a:moveTo>
                  <a:lnTo>
                    <a:pt x="1450427" y="10510"/>
                  </a:lnTo>
                  <a:lnTo>
                    <a:pt x="1450427" y="1072055"/>
                  </a:lnTo>
                  <a:lnTo>
                    <a:pt x="1041210" y="1072055"/>
                  </a:lnTo>
                  <a:lnTo>
                    <a:pt x="1065505" y="1465533"/>
                  </a:lnTo>
                  <a:lnTo>
                    <a:pt x="0" y="1471448"/>
                  </a:lnTo>
                </a:path>
              </a:pathLst>
            </a:custGeom>
            <a:solidFill>
              <a:srgbClr val="2E6FFF">
                <a:alpha val="58824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1606F81-1E0C-F277-1213-1481B3626C3E}"/>
                </a:ext>
              </a:extLst>
            </p:cNvPr>
            <p:cNvSpPr/>
            <p:nvPr/>
          </p:nvSpPr>
          <p:spPr>
            <a:xfrm>
              <a:off x="3968877" y="1452208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79E1559-A991-4364-8764-D6ADFCFEBB0E}"/>
                </a:ext>
              </a:extLst>
            </p:cNvPr>
            <p:cNvSpPr/>
            <p:nvPr/>
          </p:nvSpPr>
          <p:spPr>
            <a:xfrm>
              <a:off x="4137606" y="2012822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8872779-95B7-4C48-A466-9B91D104BE45}"/>
                </a:ext>
              </a:extLst>
            </p:cNvPr>
            <p:cNvSpPr/>
            <p:nvPr/>
          </p:nvSpPr>
          <p:spPr>
            <a:xfrm>
              <a:off x="4583920" y="1708023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B99A179-08C9-9958-F1F4-C8EBD8E2B9FB}"/>
                </a:ext>
              </a:extLst>
            </p:cNvPr>
            <p:cNvSpPr/>
            <p:nvPr/>
          </p:nvSpPr>
          <p:spPr>
            <a:xfrm>
              <a:off x="4760813" y="2350280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AEE1670-4415-E928-BA3C-933226482BFE}"/>
                </a:ext>
              </a:extLst>
            </p:cNvPr>
            <p:cNvSpPr/>
            <p:nvPr/>
          </p:nvSpPr>
          <p:spPr>
            <a:xfrm>
              <a:off x="5043841" y="2176108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EAB457E-71BB-8143-81E4-14002E73EB5A}"/>
                </a:ext>
              </a:extLst>
            </p:cNvPr>
            <p:cNvSpPr/>
            <p:nvPr/>
          </p:nvSpPr>
          <p:spPr>
            <a:xfrm>
              <a:off x="4850620" y="2546222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5BFBCAA-923E-5DD8-85F6-4385E29DE6D2}"/>
                </a:ext>
              </a:extLst>
            </p:cNvPr>
            <p:cNvSpPr/>
            <p:nvPr/>
          </p:nvSpPr>
          <p:spPr>
            <a:xfrm>
              <a:off x="5158141" y="2298574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32649E3-F728-3F60-287C-75A6D944154F}"/>
                </a:ext>
              </a:extLst>
            </p:cNvPr>
            <p:cNvSpPr/>
            <p:nvPr/>
          </p:nvSpPr>
          <p:spPr>
            <a:xfrm>
              <a:off x="4747206" y="1552903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C22DC3D-03E5-5C2B-57BE-046BCF6A2040}"/>
                </a:ext>
              </a:extLst>
            </p:cNvPr>
            <p:cNvSpPr/>
            <p:nvPr/>
          </p:nvSpPr>
          <p:spPr>
            <a:xfrm>
              <a:off x="3903564" y="1664482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77665AA-D5FB-9C3D-AB25-20CFE0EDC27A}"/>
                </a:ext>
              </a:extLst>
            </p:cNvPr>
            <p:cNvSpPr/>
            <p:nvPr/>
          </p:nvSpPr>
          <p:spPr>
            <a:xfrm>
              <a:off x="4954036" y="2314904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69E664D-780C-25B4-BAD7-3BB345507ADF}"/>
                </a:ext>
              </a:extLst>
            </p:cNvPr>
            <p:cNvCxnSpPr>
              <a:cxnSpLocks/>
            </p:cNvCxnSpPr>
            <p:nvPr/>
          </p:nvCxnSpPr>
          <p:spPr>
            <a:xfrm>
              <a:off x="3685276" y="1506633"/>
              <a:ext cx="1847987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E9F158F-7FAC-2532-7D6B-51E0592B1B65}"/>
                </a:ext>
              </a:extLst>
            </p:cNvPr>
            <p:cNvCxnSpPr>
              <a:cxnSpLocks/>
            </p:cNvCxnSpPr>
            <p:nvPr/>
          </p:nvCxnSpPr>
          <p:spPr>
            <a:xfrm>
              <a:off x="3685276" y="1865222"/>
              <a:ext cx="1847987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80639F1-E830-9354-3F95-E2CA976E0061}"/>
                </a:ext>
              </a:extLst>
            </p:cNvPr>
            <p:cNvCxnSpPr>
              <a:cxnSpLocks/>
            </p:cNvCxnSpPr>
            <p:nvPr/>
          </p:nvCxnSpPr>
          <p:spPr>
            <a:xfrm>
              <a:off x="3685275" y="2223810"/>
              <a:ext cx="1847988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86275AE-4910-BC37-CA92-5902F33EB26B}"/>
                </a:ext>
              </a:extLst>
            </p:cNvPr>
            <p:cNvCxnSpPr>
              <a:cxnSpLocks/>
              <a:endCxn id="58" idx="6"/>
            </p:cNvCxnSpPr>
            <p:nvPr/>
          </p:nvCxnSpPr>
          <p:spPr>
            <a:xfrm>
              <a:off x="3688344" y="2591367"/>
              <a:ext cx="1830253" cy="28994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CEA7234-9E3C-61EF-FB5C-CA1CD1A8E6AC}"/>
                </a:ext>
              </a:extLst>
            </p:cNvPr>
            <p:cNvCxnSpPr>
              <a:cxnSpLocks/>
              <a:endCxn id="58" idx="4"/>
            </p:cNvCxnSpPr>
            <p:nvPr/>
          </p:nvCxnSpPr>
          <p:spPr>
            <a:xfrm>
              <a:off x="3688343" y="2967885"/>
              <a:ext cx="1440037" cy="23621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526CC38-27A1-0CC0-483F-59924EDAF8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4704" y="1139923"/>
              <a:ext cx="0" cy="1852194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164C61A-BDE9-0246-9F89-461EA750F0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3293" y="1139923"/>
              <a:ext cx="0" cy="1852194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5522CBB-4BAB-375B-D999-FECEC01B3932}"/>
                </a:ext>
              </a:extLst>
            </p:cNvPr>
            <p:cNvCxnSpPr>
              <a:cxnSpLocks/>
              <a:stCxn id="58" idx="3"/>
            </p:cNvCxnSpPr>
            <p:nvPr/>
          </p:nvCxnSpPr>
          <p:spPr>
            <a:xfrm flipV="1">
              <a:off x="4774138" y="1139924"/>
              <a:ext cx="7743" cy="1831457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B05A28F-0156-560C-ED10-898D541F70CE}"/>
                </a:ext>
              </a:extLst>
            </p:cNvPr>
            <p:cNvCxnSpPr>
              <a:cxnSpLocks/>
              <a:stCxn id="58" idx="4"/>
            </p:cNvCxnSpPr>
            <p:nvPr/>
          </p:nvCxnSpPr>
          <p:spPr>
            <a:xfrm flipV="1">
              <a:off x="5128380" y="1136854"/>
              <a:ext cx="21058" cy="1854652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95CC48A-661F-F7D7-E249-5116A85F17BD}"/>
                </a:ext>
              </a:extLst>
            </p:cNvPr>
            <p:cNvCxnSpPr>
              <a:cxnSpLocks/>
              <a:stCxn id="58" idx="6"/>
            </p:cNvCxnSpPr>
            <p:nvPr/>
          </p:nvCxnSpPr>
          <p:spPr>
            <a:xfrm flipV="1">
              <a:off x="5518597" y="1136855"/>
              <a:ext cx="7359" cy="1483506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56FFE98-B71A-5409-684A-866CC0382016}"/>
                </a:ext>
              </a:extLst>
            </p:cNvPr>
            <p:cNvCxnSpPr>
              <a:cxnSpLocks/>
            </p:cNvCxnSpPr>
            <p:nvPr/>
          </p:nvCxnSpPr>
          <p:spPr>
            <a:xfrm>
              <a:off x="3685275" y="1119797"/>
              <a:ext cx="1847989" cy="3029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2962BCE-E58C-B653-38BB-42818C23BD3D}"/>
                </a:ext>
              </a:extLst>
            </p:cNvPr>
            <p:cNvCxnSpPr>
              <a:cxnSpLocks/>
              <a:stCxn id="59" idx="0"/>
              <a:endCxn id="57" idx="3"/>
            </p:cNvCxnSpPr>
            <p:nvPr/>
          </p:nvCxnSpPr>
          <p:spPr>
            <a:xfrm flipH="1">
              <a:off x="3691573" y="1132675"/>
              <a:ext cx="10511" cy="184012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A1294EF-E8F4-157D-7AA5-E997DD420565}"/>
              </a:ext>
            </a:extLst>
          </p:cNvPr>
          <p:cNvGrpSpPr/>
          <p:nvPr/>
        </p:nvGrpSpPr>
        <p:grpSpPr>
          <a:xfrm>
            <a:off x="5003263" y="3189858"/>
            <a:ext cx="1857114" cy="1145628"/>
            <a:chOff x="4984671" y="1554394"/>
            <a:chExt cx="1857114" cy="1145628"/>
          </a:xfrm>
        </p:grpSpPr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60790F8E-BD59-C5A2-E352-EE2E4A5137AE}"/>
                </a:ext>
              </a:extLst>
            </p:cNvPr>
            <p:cNvSpPr/>
            <p:nvPr/>
          </p:nvSpPr>
          <p:spPr>
            <a:xfrm>
              <a:off x="4990969" y="1932767"/>
              <a:ext cx="1450428" cy="767255"/>
            </a:xfrm>
            <a:custGeom>
              <a:avLst/>
              <a:gdLst>
                <a:gd name="connsiteX0" fmla="*/ 10511 w 1450428"/>
                <a:gd name="connsiteY0" fmla="*/ 0 h 767255"/>
                <a:gd name="connsiteX1" fmla="*/ 1082566 w 1450428"/>
                <a:gd name="connsiteY1" fmla="*/ 10510 h 767255"/>
                <a:gd name="connsiteX2" fmla="*/ 1082566 w 1450428"/>
                <a:gd name="connsiteY2" fmla="*/ 378372 h 767255"/>
                <a:gd name="connsiteX3" fmla="*/ 1450428 w 1450428"/>
                <a:gd name="connsiteY3" fmla="*/ 388882 h 767255"/>
                <a:gd name="connsiteX4" fmla="*/ 1450428 w 1450428"/>
                <a:gd name="connsiteY4" fmla="*/ 767255 h 767255"/>
                <a:gd name="connsiteX5" fmla="*/ 0 w 1450428"/>
                <a:gd name="connsiteY5" fmla="*/ 756744 h 767255"/>
                <a:gd name="connsiteX6" fmla="*/ 10511 w 1450428"/>
                <a:gd name="connsiteY6" fmla="*/ 0 h 7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0428" h="767255">
                  <a:moveTo>
                    <a:pt x="10511" y="0"/>
                  </a:moveTo>
                  <a:lnTo>
                    <a:pt x="1082566" y="10510"/>
                  </a:lnTo>
                  <a:lnTo>
                    <a:pt x="1082566" y="378372"/>
                  </a:lnTo>
                  <a:lnTo>
                    <a:pt x="1450428" y="388882"/>
                  </a:lnTo>
                  <a:lnTo>
                    <a:pt x="1450428" y="767255"/>
                  </a:lnTo>
                  <a:lnTo>
                    <a:pt x="0" y="756744"/>
                  </a:lnTo>
                  <a:lnTo>
                    <a:pt x="10511" y="0"/>
                  </a:lnTo>
                  <a:close/>
                </a:path>
              </a:pathLst>
            </a:custGeom>
            <a:solidFill>
              <a:srgbClr val="00B050">
                <a:alpha val="58824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923E4A3-9272-E8DD-9BA3-B42089198C11}"/>
                </a:ext>
              </a:extLst>
            </p:cNvPr>
            <p:cNvSpPr/>
            <p:nvPr/>
          </p:nvSpPr>
          <p:spPr>
            <a:xfrm>
              <a:off x="6073535" y="1575415"/>
              <a:ext cx="761053" cy="1124607"/>
            </a:xfrm>
            <a:custGeom>
              <a:avLst/>
              <a:gdLst>
                <a:gd name="connsiteX0" fmla="*/ 378372 w 1124607"/>
                <a:gd name="connsiteY0" fmla="*/ 0 h 2217683"/>
                <a:gd name="connsiteX1" fmla="*/ 378372 w 1124607"/>
                <a:gd name="connsiteY1" fmla="*/ 1093076 h 2217683"/>
                <a:gd name="connsiteX2" fmla="*/ 10510 w 1124607"/>
                <a:gd name="connsiteY2" fmla="*/ 1093076 h 2217683"/>
                <a:gd name="connsiteX3" fmla="*/ 0 w 1124607"/>
                <a:gd name="connsiteY3" fmla="*/ 1839310 h 2217683"/>
                <a:gd name="connsiteX4" fmla="*/ 378372 w 1124607"/>
                <a:gd name="connsiteY4" fmla="*/ 1839310 h 2217683"/>
                <a:gd name="connsiteX5" fmla="*/ 367862 w 1124607"/>
                <a:gd name="connsiteY5" fmla="*/ 2217683 h 2217683"/>
                <a:gd name="connsiteX6" fmla="*/ 1114096 w 1124607"/>
                <a:gd name="connsiteY6" fmla="*/ 2207172 h 2217683"/>
                <a:gd name="connsiteX7" fmla="*/ 1124607 w 1124607"/>
                <a:gd name="connsiteY7" fmla="*/ 10510 h 2217683"/>
                <a:gd name="connsiteX0" fmla="*/ 378372 w 1124607"/>
                <a:gd name="connsiteY0" fmla="*/ 0 h 2217683"/>
                <a:gd name="connsiteX1" fmla="*/ 378372 w 1124607"/>
                <a:gd name="connsiteY1" fmla="*/ 1093076 h 2217683"/>
                <a:gd name="connsiteX2" fmla="*/ 10510 w 1124607"/>
                <a:gd name="connsiteY2" fmla="*/ 1093076 h 2217683"/>
                <a:gd name="connsiteX3" fmla="*/ 0 w 1124607"/>
                <a:gd name="connsiteY3" fmla="*/ 1839310 h 2217683"/>
                <a:gd name="connsiteX4" fmla="*/ 378372 w 1124607"/>
                <a:gd name="connsiteY4" fmla="*/ 1839310 h 2217683"/>
                <a:gd name="connsiteX5" fmla="*/ 367862 w 1124607"/>
                <a:gd name="connsiteY5" fmla="*/ 2217683 h 2217683"/>
                <a:gd name="connsiteX6" fmla="*/ 760631 w 1124607"/>
                <a:gd name="connsiteY6" fmla="*/ 2207172 h 2217683"/>
                <a:gd name="connsiteX7" fmla="*/ 1124607 w 1124607"/>
                <a:gd name="connsiteY7" fmla="*/ 10510 h 2217683"/>
                <a:gd name="connsiteX0" fmla="*/ 378372 w 761053"/>
                <a:gd name="connsiteY0" fmla="*/ 0 h 2217683"/>
                <a:gd name="connsiteX1" fmla="*/ 378372 w 761053"/>
                <a:gd name="connsiteY1" fmla="*/ 1093076 h 2217683"/>
                <a:gd name="connsiteX2" fmla="*/ 10510 w 761053"/>
                <a:gd name="connsiteY2" fmla="*/ 1093076 h 2217683"/>
                <a:gd name="connsiteX3" fmla="*/ 0 w 761053"/>
                <a:gd name="connsiteY3" fmla="*/ 1839310 h 2217683"/>
                <a:gd name="connsiteX4" fmla="*/ 378372 w 761053"/>
                <a:gd name="connsiteY4" fmla="*/ 1839310 h 2217683"/>
                <a:gd name="connsiteX5" fmla="*/ 367862 w 761053"/>
                <a:gd name="connsiteY5" fmla="*/ 2217683 h 2217683"/>
                <a:gd name="connsiteX6" fmla="*/ 760631 w 761053"/>
                <a:gd name="connsiteY6" fmla="*/ 2207172 h 2217683"/>
                <a:gd name="connsiteX7" fmla="*/ 748090 w 761053"/>
                <a:gd name="connsiteY7" fmla="*/ 1470477 h 2217683"/>
                <a:gd name="connsiteX0" fmla="*/ 378372 w 761053"/>
                <a:gd name="connsiteY0" fmla="*/ 374574 h 1124607"/>
                <a:gd name="connsiteX1" fmla="*/ 378372 w 761053"/>
                <a:gd name="connsiteY1" fmla="*/ 0 h 1124607"/>
                <a:gd name="connsiteX2" fmla="*/ 10510 w 761053"/>
                <a:gd name="connsiteY2" fmla="*/ 0 h 1124607"/>
                <a:gd name="connsiteX3" fmla="*/ 0 w 761053"/>
                <a:gd name="connsiteY3" fmla="*/ 746234 h 1124607"/>
                <a:gd name="connsiteX4" fmla="*/ 378372 w 761053"/>
                <a:gd name="connsiteY4" fmla="*/ 746234 h 1124607"/>
                <a:gd name="connsiteX5" fmla="*/ 367862 w 761053"/>
                <a:gd name="connsiteY5" fmla="*/ 1124607 h 1124607"/>
                <a:gd name="connsiteX6" fmla="*/ 760631 w 761053"/>
                <a:gd name="connsiteY6" fmla="*/ 1114096 h 1124607"/>
                <a:gd name="connsiteX7" fmla="*/ 748090 w 761053"/>
                <a:gd name="connsiteY7" fmla="*/ 377401 h 112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1053" h="1124607">
                  <a:moveTo>
                    <a:pt x="378372" y="374574"/>
                  </a:moveTo>
                  <a:lnTo>
                    <a:pt x="378372" y="0"/>
                  </a:lnTo>
                  <a:lnTo>
                    <a:pt x="10510" y="0"/>
                  </a:lnTo>
                  <a:lnTo>
                    <a:pt x="0" y="746234"/>
                  </a:lnTo>
                  <a:lnTo>
                    <a:pt x="378372" y="746234"/>
                  </a:lnTo>
                  <a:lnTo>
                    <a:pt x="367862" y="1124607"/>
                  </a:lnTo>
                  <a:cubicBezTo>
                    <a:pt x="616607" y="1121103"/>
                    <a:pt x="511886" y="1117600"/>
                    <a:pt x="760631" y="1114096"/>
                  </a:cubicBezTo>
                  <a:cubicBezTo>
                    <a:pt x="764135" y="381875"/>
                    <a:pt x="744586" y="1109622"/>
                    <a:pt x="748090" y="377401"/>
                  </a:cubicBezTo>
                </a:path>
              </a:pathLst>
            </a:custGeom>
            <a:solidFill>
              <a:srgbClr val="FFC000">
                <a:alpha val="41961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4A91AD63-138D-65E7-32A0-1A78863B75A5}"/>
                </a:ext>
              </a:extLst>
            </p:cNvPr>
            <p:cNvSpPr/>
            <p:nvPr/>
          </p:nvSpPr>
          <p:spPr>
            <a:xfrm>
              <a:off x="4993796" y="1554394"/>
              <a:ext cx="1100759" cy="399393"/>
            </a:xfrm>
            <a:custGeom>
              <a:avLst/>
              <a:gdLst>
                <a:gd name="connsiteX0" fmla="*/ 0 w 1450427"/>
                <a:gd name="connsiteY0" fmla="*/ 0 h 1471448"/>
                <a:gd name="connsiteX1" fmla="*/ 1450427 w 1450427"/>
                <a:gd name="connsiteY1" fmla="*/ 10510 h 1471448"/>
                <a:gd name="connsiteX2" fmla="*/ 1450427 w 1450427"/>
                <a:gd name="connsiteY2" fmla="*/ 1072055 h 1471448"/>
                <a:gd name="connsiteX3" fmla="*/ 1082565 w 1450427"/>
                <a:gd name="connsiteY3" fmla="*/ 1072055 h 1471448"/>
                <a:gd name="connsiteX4" fmla="*/ 1093075 w 1450427"/>
                <a:gd name="connsiteY4" fmla="*/ 1460938 h 1471448"/>
                <a:gd name="connsiteX5" fmla="*/ 0 w 1450427"/>
                <a:gd name="connsiteY5" fmla="*/ 1471448 h 1471448"/>
                <a:gd name="connsiteX0" fmla="*/ 0 w 1450427"/>
                <a:gd name="connsiteY0" fmla="*/ 0 h 1471448"/>
                <a:gd name="connsiteX1" fmla="*/ 1450427 w 1450427"/>
                <a:gd name="connsiteY1" fmla="*/ 10510 h 1471448"/>
                <a:gd name="connsiteX2" fmla="*/ 1082565 w 1450427"/>
                <a:gd name="connsiteY2" fmla="*/ 1072055 h 1471448"/>
                <a:gd name="connsiteX3" fmla="*/ 1093075 w 1450427"/>
                <a:gd name="connsiteY3" fmla="*/ 1460938 h 1471448"/>
                <a:gd name="connsiteX4" fmla="*/ 0 w 1450427"/>
                <a:gd name="connsiteY4" fmla="*/ 1471448 h 1471448"/>
                <a:gd name="connsiteX0" fmla="*/ 0 w 1093075"/>
                <a:gd name="connsiteY0" fmla="*/ 0 h 1471448"/>
                <a:gd name="connsiteX1" fmla="*/ 1082565 w 1093075"/>
                <a:gd name="connsiteY1" fmla="*/ 1072055 h 1471448"/>
                <a:gd name="connsiteX2" fmla="*/ 1093075 w 1093075"/>
                <a:gd name="connsiteY2" fmla="*/ 1460938 h 1471448"/>
                <a:gd name="connsiteX3" fmla="*/ 0 w 1093075"/>
                <a:gd name="connsiteY3" fmla="*/ 1471448 h 1471448"/>
                <a:gd name="connsiteX0" fmla="*/ 0 w 1100759"/>
                <a:gd name="connsiteY0" fmla="*/ 26762 h 399393"/>
                <a:gd name="connsiteX1" fmla="*/ 1090249 w 1100759"/>
                <a:gd name="connsiteY1" fmla="*/ 0 h 399393"/>
                <a:gd name="connsiteX2" fmla="*/ 1100759 w 1100759"/>
                <a:gd name="connsiteY2" fmla="*/ 388883 h 399393"/>
                <a:gd name="connsiteX3" fmla="*/ 7684 w 1100759"/>
                <a:gd name="connsiteY3" fmla="*/ 399393 h 39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0759" h="399393">
                  <a:moveTo>
                    <a:pt x="0" y="26762"/>
                  </a:moveTo>
                  <a:lnTo>
                    <a:pt x="1090249" y="0"/>
                  </a:lnTo>
                  <a:lnTo>
                    <a:pt x="1100759" y="388883"/>
                  </a:lnTo>
                  <a:lnTo>
                    <a:pt x="7684" y="399393"/>
                  </a:lnTo>
                </a:path>
              </a:pathLst>
            </a:custGeom>
            <a:solidFill>
              <a:srgbClr val="2E6FFF">
                <a:alpha val="58039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765238A-0C62-478F-4185-9198481D9D91}"/>
                </a:ext>
              </a:extLst>
            </p:cNvPr>
            <p:cNvSpPr/>
            <p:nvPr/>
          </p:nvSpPr>
          <p:spPr>
            <a:xfrm>
              <a:off x="6060209" y="1699944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EC5105FE-6C18-4C41-BE0E-7E9401B06021}"/>
                </a:ext>
              </a:extLst>
            </p:cNvPr>
            <p:cNvSpPr/>
            <p:nvPr/>
          </p:nvSpPr>
          <p:spPr>
            <a:xfrm>
              <a:off x="6471145" y="2070058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1E3F75E-CB3C-D9EF-1EBC-BF881D50EF5C}"/>
                </a:ext>
              </a:extLst>
            </p:cNvPr>
            <p:cNvSpPr/>
            <p:nvPr/>
          </p:nvSpPr>
          <p:spPr>
            <a:xfrm>
              <a:off x="6150016" y="1895886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87F42F76-8358-778E-0889-75B9EBD5605B}"/>
                </a:ext>
              </a:extLst>
            </p:cNvPr>
            <p:cNvSpPr/>
            <p:nvPr/>
          </p:nvSpPr>
          <p:spPr>
            <a:xfrm>
              <a:off x="6253432" y="1664568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523529A-9878-D4BB-B678-CCCAD7501894}"/>
                </a:ext>
              </a:extLst>
            </p:cNvPr>
            <p:cNvCxnSpPr>
              <a:cxnSpLocks/>
              <a:endCxn id="84" idx="1"/>
            </p:cNvCxnSpPr>
            <p:nvPr/>
          </p:nvCxnSpPr>
          <p:spPr>
            <a:xfrm>
              <a:off x="4984671" y="1573474"/>
              <a:ext cx="1467236" cy="1941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E4D7C2D-C4F5-BC6F-1D1C-EC6A1116413B}"/>
                </a:ext>
              </a:extLst>
            </p:cNvPr>
            <p:cNvCxnSpPr>
              <a:cxnSpLocks/>
            </p:cNvCxnSpPr>
            <p:nvPr/>
          </p:nvCxnSpPr>
          <p:spPr>
            <a:xfrm>
              <a:off x="4987740" y="1941031"/>
              <a:ext cx="1846848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A85760C-B06B-1EB2-831D-DB13AC2F1556}"/>
                </a:ext>
              </a:extLst>
            </p:cNvPr>
            <p:cNvCxnSpPr>
              <a:cxnSpLocks/>
            </p:cNvCxnSpPr>
            <p:nvPr/>
          </p:nvCxnSpPr>
          <p:spPr>
            <a:xfrm>
              <a:off x="4987739" y="2317549"/>
              <a:ext cx="1846849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F5505F6-BB42-912D-0B83-50328521333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795117" y="2124961"/>
              <a:ext cx="1137965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4440326-4D94-3D62-281D-E08A76CC705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153706" y="2124961"/>
              <a:ext cx="1137965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FC44B0C-DC7C-4B64-AD65-92009AADB52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512294" y="2124961"/>
              <a:ext cx="1137965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BA606FE-C780-7B93-8E89-54ACCE52C49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879851" y="2123377"/>
              <a:ext cx="1137965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DCC04160-039C-DF3B-004E-07F2F7D74B7B}"/>
                </a:ext>
              </a:extLst>
            </p:cNvPr>
            <p:cNvCxnSpPr>
              <a:cxnSpLocks/>
              <a:endCxn id="84" idx="7"/>
            </p:cNvCxnSpPr>
            <p:nvPr/>
          </p:nvCxnSpPr>
          <p:spPr>
            <a:xfrm flipH="1" flipV="1">
              <a:off x="6821625" y="1952816"/>
              <a:ext cx="3727" cy="738059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E265AB7-BF8C-7DF1-BAB2-66BCED98087B}"/>
                </a:ext>
              </a:extLst>
            </p:cNvPr>
            <p:cNvCxnSpPr>
              <a:cxnSpLocks/>
            </p:cNvCxnSpPr>
            <p:nvPr/>
          </p:nvCxnSpPr>
          <p:spPr>
            <a:xfrm>
              <a:off x="4993796" y="2665102"/>
              <a:ext cx="1847989" cy="3029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F3C812D-F16D-69D6-22AC-519D6597FA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9955" y="1573474"/>
              <a:ext cx="6259" cy="1095808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1D05610-97BE-388A-A4FE-F056BB28CE06}"/>
              </a:ext>
            </a:extLst>
          </p:cNvPr>
          <p:cNvGrpSpPr/>
          <p:nvPr/>
        </p:nvGrpSpPr>
        <p:grpSpPr>
          <a:xfrm>
            <a:off x="7559594" y="3899941"/>
            <a:ext cx="1484133" cy="2222419"/>
            <a:chOff x="7344557" y="943563"/>
            <a:chExt cx="1484133" cy="2222419"/>
          </a:xfrm>
        </p:grpSpPr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09DA98A-E860-FC1C-8315-582C5B8E5C8E}"/>
                </a:ext>
              </a:extLst>
            </p:cNvPr>
            <p:cNvSpPr/>
            <p:nvPr/>
          </p:nvSpPr>
          <p:spPr>
            <a:xfrm>
              <a:off x="7349173" y="2396359"/>
              <a:ext cx="722772" cy="769623"/>
            </a:xfrm>
            <a:custGeom>
              <a:avLst/>
              <a:gdLst>
                <a:gd name="connsiteX0" fmla="*/ 10511 w 1450428"/>
                <a:gd name="connsiteY0" fmla="*/ 0 h 767255"/>
                <a:gd name="connsiteX1" fmla="*/ 1082566 w 1450428"/>
                <a:gd name="connsiteY1" fmla="*/ 10510 h 767255"/>
                <a:gd name="connsiteX2" fmla="*/ 1082566 w 1450428"/>
                <a:gd name="connsiteY2" fmla="*/ 378372 h 767255"/>
                <a:gd name="connsiteX3" fmla="*/ 1450428 w 1450428"/>
                <a:gd name="connsiteY3" fmla="*/ 388882 h 767255"/>
                <a:gd name="connsiteX4" fmla="*/ 1450428 w 1450428"/>
                <a:gd name="connsiteY4" fmla="*/ 767255 h 767255"/>
                <a:gd name="connsiteX5" fmla="*/ 0 w 1450428"/>
                <a:gd name="connsiteY5" fmla="*/ 756744 h 767255"/>
                <a:gd name="connsiteX6" fmla="*/ 10511 w 1450428"/>
                <a:gd name="connsiteY6" fmla="*/ 0 h 767255"/>
                <a:gd name="connsiteX0" fmla="*/ 738168 w 1450428"/>
                <a:gd name="connsiteY0" fmla="*/ 0 h 767255"/>
                <a:gd name="connsiteX1" fmla="*/ 1082566 w 1450428"/>
                <a:gd name="connsiteY1" fmla="*/ 10510 h 767255"/>
                <a:gd name="connsiteX2" fmla="*/ 1082566 w 1450428"/>
                <a:gd name="connsiteY2" fmla="*/ 378372 h 767255"/>
                <a:gd name="connsiteX3" fmla="*/ 1450428 w 1450428"/>
                <a:gd name="connsiteY3" fmla="*/ 388882 h 767255"/>
                <a:gd name="connsiteX4" fmla="*/ 1450428 w 1450428"/>
                <a:gd name="connsiteY4" fmla="*/ 767255 h 767255"/>
                <a:gd name="connsiteX5" fmla="*/ 0 w 1450428"/>
                <a:gd name="connsiteY5" fmla="*/ 756744 h 767255"/>
                <a:gd name="connsiteX6" fmla="*/ 738168 w 1450428"/>
                <a:gd name="connsiteY6" fmla="*/ 0 h 767255"/>
                <a:gd name="connsiteX0" fmla="*/ 10512 w 722772"/>
                <a:gd name="connsiteY0" fmla="*/ 0 h 769623"/>
                <a:gd name="connsiteX1" fmla="*/ 354910 w 722772"/>
                <a:gd name="connsiteY1" fmla="*/ 10510 h 769623"/>
                <a:gd name="connsiteX2" fmla="*/ 354910 w 722772"/>
                <a:gd name="connsiteY2" fmla="*/ 378372 h 769623"/>
                <a:gd name="connsiteX3" fmla="*/ 722772 w 722772"/>
                <a:gd name="connsiteY3" fmla="*/ 388882 h 769623"/>
                <a:gd name="connsiteX4" fmla="*/ 722772 w 722772"/>
                <a:gd name="connsiteY4" fmla="*/ 767255 h 769623"/>
                <a:gd name="connsiteX5" fmla="*/ 0 w 722772"/>
                <a:gd name="connsiteY5" fmla="*/ 769623 h 769623"/>
                <a:gd name="connsiteX6" fmla="*/ 10512 w 722772"/>
                <a:gd name="connsiteY6" fmla="*/ 0 h 769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2772" h="769623">
                  <a:moveTo>
                    <a:pt x="10512" y="0"/>
                  </a:moveTo>
                  <a:lnTo>
                    <a:pt x="354910" y="10510"/>
                  </a:lnTo>
                  <a:lnTo>
                    <a:pt x="354910" y="378372"/>
                  </a:lnTo>
                  <a:lnTo>
                    <a:pt x="722772" y="388882"/>
                  </a:lnTo>
                  <a:lnTo>
                    <a:pt x="722772" y="767255"/>
                  </a:lnTo>
                  <a:lnTo>
                    <a:pt x="0" y="769623"/>
                  </a:lnTo>
                  <a:lnTo>
                    <a:pt x="10512" y="0"/>
                  </a:lnTo>
                  <a:close/>
                </a:path>
              </a:pathLst>
            </a:custGeom>
            <a:solidFill>
              <a:srgbClr val="00B050">
                <a:alpha val="56863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6C7B5EB0-9DF6-92BA-12E8-3F153C488789}"/>
                </a:ext>
              </a:extLst>
            </p:cNvPr>
            <p:cNvSpPr/>
            <p:nvPr/>
          </p:nvSpPr>
          <p:spPr>
            <a:xfrm>
              <a:off x="7704083" y="945931"/>
              <a:ext cx="1124607" cy="2217683"/>
            </a:xfrm>
            <a:custGeom>
              <a:avLst/>
              <a:gdLst>
                <a:gd name="connsiteX0" fmla="*/ 378372 w 1124607"/>
                <a:gd name="connsiteY0" fmla="*/ 0 h 2217683"/>
                <a:gd name="connsiteX1" fmla="*/ 378372 w 1124607"/>
                <a:gd name="connsiteY1" fmla="*/ 1093076 h 2217683"/>
                <a:gd name="connsiteX2" fmla="*/ 10510 w 1124607"/>
                <a:gd name="connsiteY2" fmla="*/ 1093076 h 2217683"/>
                <a:gd name="connsiteX3" fmla="*/ 0 w 1124607"/>
                <a:gd name="connsiteY3" fmla="*/ 1839310 h 2217683"/>
                <a:gd name="connsiteX4" fmla="*/ 378372 w 1124607"/>
                <a:gd name="connsiteY4" fmla="*/ 1839310 h 2217683"/>
                <a:gd name="connsiteX5" fmla="*/ 367862 w 1124607"/>
                <a:gd name="connsiteY5" fmla="*/ 2217683 h 2217683"/>
                <a:gd name="connsiteX6" fmla="*/ 1114096 w 1124607"/>
                <a:gd name="connsiteY6" fmla="*/ 2207172 h 2217683"/>
                <a:gd name="connsiteX7" fmla="*/ 1124607 w 1124607"/>
                <a:gd name="connsiteY7" fmla="*/ 10510 h 221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4607" h="2217683">
                  <a:moveTo>
                    <a:pt x="378372" y="0"/>
                  </a:moveTo>
                  <a:lnTo>
                    <a:pt x="378372" y="1093076"/>
                  </a:lnTo>
                  <a:lnTo>
                    <a:pt x="10510" y="1093076"/>
                  </a:lnTo>
                  <a:lnTo>
                    <a:pt x="0" y="1839310"/>
                  </a:lnTo>
                  <a:lnTo>
                    <a:pt x="378372" y="1839310"/>
                  </a:lnTo>
                  <a:lnTo>
                    <a:pt x="367862" y="2217683"/>
                  </a:lnTo>
                  <a:lnTo>
                    <a:pt x="1114096" y="2207172"/>
                  </a:lnTo>
                  <a:cubicBezTo>
                    <a:pt x="1117600" y="1474951"/>
                    <a:pt x="1121103" y="742731"/>
                    <a:pt x="1124607" y="10510"/>
                  </a:cubicBezTo>
                </a:path>
              </a:pathLst>
            </a:custGeom>
            <a:solidFill>
              <a:srgbClr val="FFC000">
                <a:alpha val="51765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8B47EDBC-D213-C13D-DFE0-A1299716E9BF}"/>
                </a:ext>
              </a:extLst>
            </p:cNvPr>
            <p:cNvSpPr/>
            <p:nvPr/>
          </p:nvSpPr>
          <p:spPr>
            <a:xfrm>
              <a:off x="7347396" y="952371"/>
              <a:ext cx="735059" cy="1455979"/>
            </a:xfrm>
            <a:custGeom>
              <a:avLst/>
              <a:gdLst>
                <a:gd name="connsiteX0" fmla="*/ 0 w 1450427"/>
                <a:gd name="connsiteY0" fmla="*/ 0 h 1471448"/>
                <a:gd name="connsiteX1" fmla="*/ 1450427 w 1450427"/>
                <a:gd name="connsiteY1" fmla="*/ 10510 h 1471448"/>
                <a:gd name="connsiteX2" fmla="*/ 1450427 w 1450427"/>
                <a:gd name="connsiteY2" fmla="*/ 1072055 h 1471448"/>
                <a:gd name="connsiteX3" fmla="*/ 1082565 w 1450427"/>
                <a:gd name="connsiteY3" fmla="*/ 1072055 h 1471448"/>
                <a:gd name="connsiteX4" fmla="*/ 1093075 w 1450427"/>
                <a:gd name="connsiteY4" fmla="*/ 1460938 h 1471448"/>
                <a:gd name="connsiteX5" fmla="*/ 0 w 1450427"/>
                <a:gd name="connsiteY5" fmla="*/ 1471448 h 1471448"/>
                <a:gd name="connsiteX0" fmla="*/ 1081825 w 1450427"/>
                <a:gd name="connsiteY0" fmla="*/ 0 h 1465008"/>
                <a:gd name="connsiteX1" fmla="*/ 1450427 w 1450427"/>
                <a:gd name="connsiteY1" fmla="*/ 4070 h 1465008"/>
                <a:gd name="connsiteX2" fmla="*/ 1450427 w 1450427"/>
                <a:gd name="connsiteY2" fmla="*/ 1065615 h 1465008"/>
                <a:gd name="connsiteX3" fmla="*/ 1082565 w 1450427"/>
                <a:gd name="connsiteY3" fmla="*/ 1065615 h 1465008"/>
                <a:gd name="connsiteX4" fmla="*/ 1093075 w 1450427"/>
                <a:gd name="connsiteY4" fmla="*/ 1454498 h 1465008"/>
                <a:gd name="connsiteX5" fmla="*/ 0 w 1450427"/>
                <a:gd name="connsiteY5" fmla="*/ 1465008 h 1465008"/>
                <a:gd name="connsiteX0" fmla="*/ 0 w 368602"/>
                <a:gd name="connsiteY0" fmla="*/ 0 h 1454498"/>
                <a:gd name="connsiteX1" fmla="*/ 368602 w 368602"/>
                <a:gd name="connsiteY1" fmla="*/ 4070 h 1454498"/>
                <a:gd name="connsiteX2" fmla="*/ 368602 w 368602"/>
                <a:gd name="connsiteY2" fmla="*/ 1065615 h 1454498"/>
                <a:gd name="connsiteX3" fmla="*/ 740 w 368602"/>
                <a:gd name="connsiteY3" fmla="*/ 1065615 h 1454498"/>
                <a:gd name="connsiteX4" fmla="*/ 11250 w 368602"/>
                <a:gd name="connsiteY4" fmla="*/ 1454498 h 1454498"/>
                <a:gd name="connsiteX5" fmla="*/ 0 w 368602"/>
                <a:gd name="connsiteY5" fmla="*/ 743792 h 1454498"/>
                <a:gd name="connsiteX0" fmla="*/ 0 w 368602"/>
                <a:gd name="connsiteY0" fmla="*/ 0 h 1454498"/>
                <a:gd name="connsiteX1" fmla="*/ 368602 w 368602"/>
                <a:gd name="connsiteY1" fmla="*/ 4070 h 1454498"/>
                <a:gd name="connsiteX2" fmla="*/ 368602 w 368602"/>
                <a:gd name="connsiteY2" fmla="*/ 1065615 h 1454498"/>
                <a:gd name="connsiteX3" fmla="*/ 740 w 368602"/>
                <a:gd name="connsiteY3" fmla="*/ 1065615 h 1454498"/>
                <a:gd name="connsiteX4" fmla="*/ 11250 w 368602"/>
                <a:gd name="connsiteY4" fmla="*/ 1454498 h 1454498"/>
                <a:gd name="connsiteX5" fmla="*/ 591 w 368602"/>
                <a:gd name="connsiteY5" fmla="*/ 857111 h 1454498"/>
                <a:gd name="connsiteX6" fmla="*/ 0 w 368602"/>
                <a:gd name="connsiteY6" fmla="*/ 743792 h 1454498"/>
                <a:gd name="connsiteX0" fmla="*/ 366457 w 735059"/>
                <a:gd name="connsiteY0" fmla="*/ 0 h 1454498"/>
                <a:gd name="connsiteX1" fmla="*/ 735059 w 735059"/>
                <a:gd name="connsiteY1" fmla="*/ 4070 h 1454498"/>
                <a:gd name="connsiteX2" fmla="*/ 735059 w 735059"/>
                <a:gd name="connsiteY2" fmla="*/ 1065615 h 1454498"/>
                <a:gd name="connsiteX3" fmla="*/ 367197 w 735059"/>
                <a:gd name="connsiteY3" fmla="*/ 1065615 h 1454498"/>
                <a:gd name="connsiteX4" fmla="*/ 377707 w 735059"/>
                <a:gd name="connsiteY4" fmla="*/ 1454498 h 1454498"/>
                <a:gd name="connsiteX5" fmla="*/ 0 w 735059"/>
                <a:gd name="connsiteY5" fmla="*/ 734762 h 1454498"/>
                <a:gd name="connsiteX6" fmla="*/ 366457 w 735059"/>
                <a:gd name="connsiteY6" fmla="*/ 743792 h 1454498"/>
                <a:gd name="connsiteX0" fmla="*/ 366457 w 735059"/>
                <a:gd name="connsiteY0" fmla="*/ 0 h 1454498"/>
                <a:gd name="connsiteX1" fmla="*/ 735059 w 735059"/>
                <a:gd name="connsiteY1" fmla="*/ 4070 h 1454498"/>
                <a:gd name="connsiteX2" fmla="*/ 735059 w 735059"/>
                <a:gd name="connsiteY2" fmla="*/ 1065615 h 1454498"/>
                <a:gd name="connsiteX3" fmla="*/ 367197 w 735059"/>
                <a:gd name="connsiteY3" fmla="*/ 1065615 h 1454498"/>
                <a:gd name="connsiteX4" fmla="*/ 377707 w 735059"/>
                <a:gd name="connsiteY4" fmla="*/ 1454498 h 1454498"/>
                <a:gd name="connsiteX5" fmla="*/ 238260 w 735059"/>
                <a:gd name="connsiteY5" fmla="*/ 1211280 h 1454498"/>
                <a:gd name="connsiteX6" fmla="*/ 0 w 735059"/>
                <a:gd name="connsiteY6" fmla="*/ 734762 h 1454498"/>
                <a:gd name="connsiteX7" fmla="*/ 366457 w 735059"/>
                <a:gd name="connsiteY7" fmla="*/ 743792 h 1454498"/>
                <a:gd name="connsiteX0" fmla="*/ 366457 w 735059"/>
                <a:gd name="connsiteY0" fmla="*/ 0 h 1455979"/>
                <a:gd name="connsiteX1" fmla="*/ 735059 w 735059"/>
                <a:gd name="connsiteY1" fmla="*/ 4070 h 1455979"/>
                <a:gd name="connsiteX2" fmla="*/ 735059 w 735059"/>
                <a:gd name="connsiteY2" fmla="*/ 1065615 h 1455979"/>
                <a:gd name="connsiteX3" fmla="*/ 367197 w 735059"/>
                <a:gd name="connsiteY3" fmla="*/ 1065615 h 1455979"/>
                <a:gd name="connsiteX4" fmla="*/ 377707 w 735059"/>
                <a:gd name="connsiteY4" fmla="*/ 1454498 h 1455979"/>
                <a:gd name="connsiteX5" fmla="*/ 6441 w 735059"/>
                <a:gd name="connsiteY5" fmla="*/ 1455979 h 1455979"/>
                <a:gd name="connsiteX6" fmla="*/ 0 w 735059"/>
                <a:gd name="connsiteY6" fmla="*/ 734762 h 1455979"/>
                <a:gd name="connsiteX7" fmla="*/ 366457 w 735059"/>
                <a:gd name="connsiteY7" fmla="*/ 743792 h 145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5059" h="1455979">
                  <a:moveTo>
                    <a:pt x="366457" y="0"/>
                  </a:moveTo>
                  <a:lnTo>
                    <a:pt x="735059" y="4070"/>
                  </a:lnTo>
                  <a:lnTo>
                    <a:pt x="735059" y="1065615"/>
                  </a:lnTo>
                  <a:lnTo>
                    <a:pt x="367197" y="1065615"/>
                  </a:lnTo>
                  <a:lnTo>
                    <a:pt x="377707" y="1454498"/>
                  </a:lnTo>
                  <a:lnTo>
                    <a:pt x="6441" y="1455979"/>
                  </a:lnTo>
                  <a:lnTo>
                    <a:pt x="0" y="734762"/>
                  </a:lnTo>
                  <a:lnTo>
                    <a:pt x="366457" y="743792"/>
                  </a:lnTo>
                </a:path>
              </a:pathLst>
            </a:custGeom>
            <a:solidFill>
              <a:srgbClr val="2E6FFF">
                <a:alpha val="58039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7D7F617A-D15B-C949-0B63-D3A24B4D3882}"/>
                </a:ext>
              </a:extLst>
            </p:cNvPr>
            <p:cNvSpPr/>
            <p:nvPr/>
          </p:nvSpPr>
          <p:spPr>
            <a:xfrm>
              <a:off x="7690757" y="2163536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7360BDE5-C863-CDC1-5868-F5E43EBDBB55}"/>
                </a:ext>
              </a:extLst>
            </p:cNvPr>
            <p:cNvSpPr/>
            <p:nvPr/>
          </p:nvSpPr>
          <p:spPr>
            <a:xfrm>
              <a:off x="7973785" y="1989364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9D49B5D3-D49A-F5B1-A5BF-8B23FAC99122}"/>
                </a:ext>
              </a:extLst>
            </p:cNvPr>
            <p:cNvSpPr/>
            <p:nvPr/>
          </p:nvSpPr>
          <p:spPr>
            <a:xfrm>
              <a:off x="8101693" y="2533650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463C1F0B-AD5E-4752-722F-F8785DA7C880}"/>
                </a:ext>
              </a:extLst>
            </p:cNvPr>
            <p:cNvSpPr/>
            <p:nvPr/>
          </p:nvSpPr>
          <p:spPr>
            <a:xfrm>
              <a:off x="7780564" y="2359478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686F2C2-4DC5-A3C8-7908-69759F62A49F}"/>
                </a:ext>
              </a:extLst>
            </p:cNvPr>
            <p:cNvSpPr/>
            <p:nvPr/>
          </p:nvSpPr>
          <p:spPr>
            <a:xfrm>
              <a:off x="8088085" y="2111830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23FAEC50-F230-1798-7C4F-EA4186F50724}"/>
                </a:ext>
              </a:extLst>
            </p:cNvPr>
            <p:cNvSpPr/>
            <p:nvPr/>
          </p:nvSpPr>
          <p:spPr>
            <a:xfrm>
              <a:off x="7677150" y="1366159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2A12B44C-007E-8157-BBFD-B8367341CB39}"/>
                </a:ext>
              </a:extLst>
            </p:cNvPr>
            <p:cNvSpPr/>
            <p:nvPr/>
          </p:nvSpPr>
          <p:spPr>
            <a:xfrm>
              <a:off x="7883980" y="2128160"/>
              <a:ext cx="122464" cy="122464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1749081-57B8-36EC-3D7A-A79E61E39CBA}"/>
                </a:ext>
              </a:extLst>
            </p:cNvPr>
            <p:cNvCxnSpPr>
              <a:cxnSpLocks/>
            </p:cNvCxnSpPr>
            <p:nvPr/>
          </p:nvCxnSpPr>
          <p:spPr>
            <a:xfrm>
              <a:off x="7711825" y="1319889"/>
              <a:ext cx="1107751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7ED0300D-4A7C-BAAC-7A16-6F8D9575D3B1}"/>
                </a:ext>
              </a:extLst>
            </p:cNvPr>
            <p:cNvCxnSpPr>
              <a:cxnSpLocks/>
              <a:stCxn id="103" idx="6"/>
            </p:cNvCxnSpPr>
            <p:nvPr/>
          </p:nvCxnSpPr>
          <p:spPr>
            <a:xfrm flipV="1">
              <a:off x="7347396" y="1678478"/>
              <a:ext cx="1472180" cy="8655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9E4EFD5-5E34-EA9A-FF9D-00AB3CE06C95}"/>
                </a:ext>
              </a:extLst>
            </p:cNvPr>
            <p:cNvCxnSpPr>
              <a:cxnSpLocks/>
            </p:cNvCxnSpPr>
            <p:nvPr/>
          </p:nvCxnSpPr>
          <p:spPr>
            <a:xfrm>
              <a:off x="7347396" y="2037066"/>
              <a:ext cx="1472179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E2C3FC3-0D85-97FB-2182-C4FCE868B2D2}"/>
                </a:ext>
              </a:extLst>
            </p:cNvPr>
            <p:cNvCxnSpPr>
              <a:cxnSpLocks/>
              <a:stCxn id="103" idx="5"/>
            </p:cNvCxnSpPr>
            <p:nvPr/>
          </p:nvCxnSpPr>
          <p:spPr>
            <a:xfrm flipV="1">
              <a:off x="7353837" y="2404623"/>
              <a:ext cx="1468807" cy="3727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6C5E2A7B-40CD-B6C4-EB11-C67EFBE2491E}"/>
                </a:ext>
              </a:extLst>
            </p:cNvPr>
            <p:cNvCxnSpPr>
              <a:cxnSpLocks/>
            </p:cNvCxnSpPr>
            <p:nvPr/>
          </p:nvCxnSpPr>
          <p:spPr>
            <a:xfrm>
              <a:off x="7347396" y="2781141"/>
              <a:ext cx="1475247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E779E9F8-6DC7-66F3-DAC1-0BAACBFE22A2}"/>
                </a:ext>
              </a:extLst>
            </p:cNvPr>
            <p:cNvCxnSpPr>
              <a:cxnSpLocks/>
              <a:endCxn id="103" idx="6"/>
            </p:cNvCxnSpPr>
            <p:nvPr/>
          </p:nvCxnSpPr>
          <p:spPr>
            <a:xfrm flipH="1" flipV="1">
              <a:off x="7347396" y="1687133"/>
              <a:ext cx="5841" cy="1470402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10F51F0-C599-B8E9-43BF-FAA7246581D2}"/>
                </a:ext>
              </a:extLst>
            </p:cNvPr>
            <p:cNvCxnSpPr/>
            <p:nvPr/>
          </p:nvCxnSpPr>
          <p:spPr>
            <a:xfrm rot="16200000">
              <a:off x="6609647" y="2055358"/>
              <a:ext cx="2204356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8DA97B4B-297F-D7C0-ED77-FA67AA2534EE}"/>
                </a:ext>
              </a:extLst>
            </p:cNvPr>
            <p:cNvCxnSpPr/>
            <p:nvPr/>
          </p:nvCxnSpPr>
          <p:spPr>
            <a:xfrm rot="16200000">
              <a:off x="6977204" y="2052288"/>
              <a:ext cx="2204356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5F1DB3FB-4DD2-F67E-2D5A-4E68782DAEF5}"/>
                </a:ext>
              </a:extLst>
            </p:cNvPr>
            <p:cNvCxnSpPr/>
            <p:nvPr/>
          </p:nvCxnSpPr>
          <p:spPr>
            <a:xfrm rot="16200000">
              <a:off x="7353722" y="2052289"/>
              <a:ext cx="2204356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D974103-A918-B793-5D8D-0F8BBFD80B7B}"/>
                </a:ext>
              </a:extLst>
            </p:cNvPr>
            <p:cNvCxnSpPr>
              <a:cxnSpLocks/>
              <a:stCxn id="103" idx="0"/>
            </p:cNvCxnSpPr>
            <p:nvPr/>
          </p:nvCxnSpPr>
          <p:spPr>
            <a:xfrm>
              <a:off x="7713853" y="952371"/>
              <a:ext cx="1094121" cy="262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05593A9-6589-BEC4-D222-ABF90B980953}"/>
                </a:ext>
              </a:extLst>
            </p:cNvPr>
            <p:cNvCxnSpPr>
              <a:cxnSpLocks/>
              <a:endCxn id="102" idx="6"/>
            </p:cNvCxnSpPr>
            <p:nvPr/>
          </p:nvCxnSpPr>
          <p:spPr>
            <a:xfrm>
              <a:off x="8813229" y="943563"/>
              <a:ext cx="4950" cy="220954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98457195-7D36-709B-B22E-4D493100467E}"/>
                </a:ext>
              </a:extLst>
            </p:cNvPr>
            <p:cNvCxnSpPr>
              <a:cxnSpLocks/>
              <a:endCxn id="102" idx="6"/>
            </p:cNvCxnSpPr>
            <p:nvPr/>
          </p:nvCxnSpPr>
          <p:spPr>
            <a:xfrm flipV="1">
              <a:off x="7344557" y="3153103"/>
              <a:ext cx="1473622" cy="258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1CD1DC93-632D-E77C-270E-1E8C4D4482CD}"/>
              </a:ext>
            </a:extLst>
          </p:cNvPr>
          <p:cNvGrpSpPr/>
          <p:nvPr/>
        </p:nvGrpSpPr>
        <p:grpSpPr>
          <a:xfrm>
            <a:off x="6781929" y="2433399"/>
            <a:ext cx="576928" cy="737126"/>
            <a:chOff x="6846259" y="2387449"/>
            <a:chExt cx="576928" cy="737126"/>
          </a:xfrm>
        </p:grpSpPr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816A28AC-B720-7FA6-B217-DED8C1FF587F}"/>
                </a:ext>
              </a:extLst>
            </p:cNvPr>
            <p:cNvSpPr/>
            <p:nvPr/>
          </p:nvSpPr>
          <p:spPr>
            <a:xfrm>
              <a:off x="6846259" y="2546901"/>
              <a:ext cx="310270" cy="577674"/>
            </a:xfrm>
            <a:custGeom>
              <a:avLst/>
              <a:gdLst>
                <a:gd name="connsiteX0" fmla="*/ 0 w 624916"/>
                <a:gd name="connsiteY0" fmla="*/ 0 h 817905"/>
                <a:gd name="connsiteX1" fmla="*/ 450307 w 624916"/>
                <a:gd name="connsiteY1" fmla="*/ 271103 h 817905"/>
                <a:gd name="connsiteX2" fmla="*/ 624916 w 624916"/>
                <a:gd name="connsiteY2" fmla="*/ 817905 h 81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4916" h="817905">
                  <a:moveTo>
                    <a:pt x="0" y="0"/>
                  </a:moveTo>
                  <a:cubicBezTo>
                    <a:pt x="173077" y="67392"/>
                    <a:pt x="346154" y="134785"/>
                    <a:pt x="450307" y="271103"/>
                  </a:cubicBezTo>
                  <a:cubicBezTo>
                    <a:pt x="554460" y="407421"/>
                    <a:pt x="589688" y="612663"/>
                    <a:pt x="624916" y="817905"/>
                  </a:cubicBezTo>
                </a:path>
              </a:pathLst>
            </a:custGeom>
            <a:noFill/>
            <a:ln>
              <a:solidFill>
                <a:schemeClr val="bg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AB63BB10-83E3-9ABE-904A-B0699C5A2758}"/>
                </a:ext>
              </a:extLst>
            </p:cNvPr>
            <p:cNvSpPr/>
            <p:nvPr/>
          </p:nvSpPr>
          <p:spPr>
            <a:xfrm rot="2700000">
              <a:off x="7074535" y="2387449"/>
              <a:ext cx="348652" cy="348652"/>
            </a:xfrm>
            <a:prstGeom prst="rect">
              <a:avLst/>
            </a:prstGeom>
            <a:solidFill>
              <a:srgbClr val="00A2FF">
                <a:alpha val="54902"/>
              </a:srgbClr>
            </a:solidFill>
            <a:ln w="1270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225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05 -0.57716 L -0.00104 -0.5756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62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639 -0.23241 L 0.14271 0.082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" y="1571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39 0.15309 L 0.07205 0.146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17" y="-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0" grpId="0" animBg="1"/>
      <p:bldP spid="30" grpId="1" animBg="1"/>
      <p:bldP spid="14" grpId="0" animBg="1"/>
      <p:bldP spid="14" grpId="1" animBg="1"/>
      <p:bldP spid="5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CA80CE-0326-4D56-00FD-8781E9BAE120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334E54-D938-4010-C398-B40FD03FBE7B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BE737A-E854-B082-A105-B5806842E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B830FA8-7C8F-EF0B-1E3E-5746F77BE9B2}"/>
              </a:ext>
            </a:extLst>
          </p:cNvPr>
          <p:cNvSpPr txBox="1">
            <a:spLocks/>
          </p:cNvSpPr>
          <p:nvPr/>
        </p:nvSpPr>
        <p:spPr>
          <a:xfrm>
            <a:off x="114297" y="2501008"/>
            <a:ext cx="8686799" cy="22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349250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Servers and clients are separated by </a:t>
            </a:r>
            <a:r>
              <a:rPr lang="en-US" sz="1800" dirty="0">
                <a:solidFill>
                  <a:srgbClr val="FFC000"/>
                </a:solidFill>
              </a:rPr>
              <a:t>WAN latencies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Result: Information usually arrives too late to be included in the next frame</a:t>
            </a:r>
          </a:p>
          <a:p>
            <a:pPr marL="349250" indent="-222250">
              <a:buSzPct val="65000"/>
            </a:pP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We can mask this with </a:t>
            </a:r>
            <a:r>
              <a:rPr lang="en-US" sz="1800" dirty="0">
                <a:solidFill>
                  <a:srgbClr val="FFC000"/>
                </a:solidFill>
                <a:sym typeface="Wingdings" pitchFamily="2" charset="2"/>
              </a:rPr>
              <a:t>speculative execution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Need more than ‘just’ dead reckoning (scripts!!)</a:t>
            </a:r>
          </a:p>
          <a:p>
            <a:pPr marL="806450" lvl="1" indent="-222250">
              <a:buSzPct val="65000"/>
            </a:pPr>
            <a:r>
              <a:rPr lang="en-US" sz="1800" dirty="0" err="1">
                <a:solidFill>
                  <a:schemeClr val="bg1"/>
                </a:solidFill>
                <a:sym typeface="Wingdings" pitchFamily="2" charset="2"/>
              </a:rPr>
              <a:t>Misspeculation</a:t>
            </a: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 → roll back, correct, roll forward?</a:t>
            </a:r>
          </a:p>
          <a:p>
            <a:pPr marL="806450" lvl="1" indent="-222250">
              <a:buSzPct val="65000"/>
            </a:pPr>
            <a:endParaRPr lang="en-US" sz="1800" dirty="0">
              <a:solidFill>
                <a:schemeClr val="bg1"/>
              </a:solidFill>
              <a:sym typeface="Wingdings" pitchFamily="2" charset="2"/>
            </a:endParaRPr>
          </a:p>
          <a:p>
            <a:pPr marL="349250" indent="-222250">
              <a:buSzPct val="65000"/>
            </a:pPr>
            <a:r>
              <a:rPr lang="en-US" sz="1800" dirty="0" err="1">
                <a:solidFill>
                  <a:schemeClr val="bg1"/>
                </a:solidFill>
                <a:sym typeface="Wingdings" pitchFamily="2" charset="2"/>
              </a:rPr>
              <a:t>Todo</a:t>
            </a: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: Good speculation, efficient rollback, appropriate goals, …</a:t>
            </a:r>
          </a:p>
          <a:p>
            <a:pPr marL="806450" lvl="1" indent="-222250">
              <a:buSzPct val="65000"/>
            </a:pPr>
            <a:endParaRPr lang="en-US" sz="1800" dirty="0">
              <a:solidFill>
                <a:schemeClr val="bg1"/>
              </a:solidFill>
            </a:endParaRPr>
          </a:p>
          <a:p>
            <a:pPr marL="806450" lvl="1" indent="-222250">
              <a:buSzPct val="65000"/>
            </a:pPr>
            <a:endParaRPr lang="en-US" sz="1800" dirty="0">
              <a:solidFill>
                <a:schemeClr val="bg1"/>
              </a:solidFill>
            </a:endParaRPr>
          </a:p>
          <a:p>
            <a:pPr marL="806450" lvl="1" indent="-222250">
              <a:buSzPct val="65000"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6C4B25-8E5E-DBD6-B51A-AC5E161B1F51}"/>
              </a:ext>
            </a:extLst>
          </p:cNvPr>
          <p:cNvSpPr txBox="1"/>
          <p:nvPr/>
        </p:nvSpPr>
        <p:spPr>
          <a:xfrm rot="16200000">
            <a:off x="8154466" y="4146272"/>
            <a:ext cx="184056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en-US" sz="400" dirty="0" err="1">
                <a:solidFill>
                  <a:schemeClr val="bg1">
                    <a:lumMod val="65000"/>
                  </a:schemeClr>
                </a:solidFill>
              </a:rPr>
              <a:t>www.thegamer.com</a:t>
            </a:r>
            <a:r>
              <a:rPr lang="en-US" sz="4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400" dirty="0" err="1">
                <a:solidFill>
                  <a:schemeClr val="bg1">
                    <a:lumMod val="65000"/>
                  </a:schemeClr>
                </a:solidFill>
              </a:rPr>
              <a:t>roblox</a:t>
            </a:r>
            <a:r>
              <a:rPr lang="en-US" sz="400" dirty="0">
                <a:solidFill>
                  <a:schemeClr val="bg1">
                    <a:lumMod val="65000"/>
                  </a:schemeClr>
                </a:solidFill>
              </a:rPr>
              <a:t>-first-person-shooter-realistic-graphics/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37EA33-5871-CA0E-9E58-01E80A003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63" y="989066"/>
            <a:ext cx="2044939" cy="1089298"/>
          </a:xfrm>
          <a:prstGeom prst="rect">
            <a:avLst/>
          </a:prstGeom>
        </p:spPr>
      </p:pic>
      <p:pic>
        <p:nvPicPr>
          <p:cNvPr id="16" name="Picture 15" descr="A close-up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4527A315-C0FD-FCBD-E97C-B2EED92AC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010" y="1417803"/>
            <a:ext cx="255516" cy="496003"/>
          </a:xfrm>
          <a:prstGeom prst="rect">
            <a:avLst/>
          </a:prstGeom>
        </p:spPr>
      </p:pic>
      <p:pic>
        <p:nvPicPr>
          <p:cNvPr id="17" name="Google Shape;472;p23">
            <a:extLst>
              <a:ext uri="{FF2B5EF4-FFF2-40B4-BE49-F238E27FC236}">
                <a16:creationId xmlns:a16="http://schemas.microsoft.com/office/drawing/2014/main" id="{D187E004-153C-A09E-2F77-DD6361DEF3A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5195" y="695583"/>
            <a:ext cx="903716" cy="298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6C1594E-E432-2231-C9BC-07FDCA467FD6}"/>
              </a:ext>
            </a:extLst>
          </p:cNvPr>
          <p:cNvGrpSpPr/>
          <p:nvPr/>
        </p:nvGrpSpPr>
        <p:grpSpPr>
          <a:xfrm>
            <a:off x="3934461" y="787786"/>
            <a:ext cx="4741574" cy="1008823"/>
            <a:chOff x="3934461" y="787786"/>
            <a:chExt cx="4741574" cy="1008823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D43774F-A5BB-894F-4507-D53A73C41AFE}"/>
                </a:ext>
              </a:extLst>
            </p:cNvPr>
            <p:cNvCxnSpPr>
              <a:cxnSpLocks/>
            </p:cNvCxnSpPr>
            <p:nvPr/>
          </p:nvCxnSpPr>
          <p:spPr>
            <a:xfrm>
              <a:off x="3938185" y="787786"/>
              <a:ext cx="4279455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395EF1C-5968-8DE8-245A-14C9B672330E}"/>
                </a:ext>
              </a:extLst>
            </p:cNvPr>
            <p:cNvCxnSpPr>
              <a:cxnSpLocks/>
            </p:cNvCxnSpPr>
            <p:nvPr/>
          </p:nvCxnSpPr>
          <p:spPr>
            <a:xfrm>
              <a:off x="3934461" y="1665804"/>
              <a:ext cx="4279455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22D7A8-FA15-EF3E-C0E2-9E974ED0BEAD}"/>
                </a:ext>
              </a:extLst>
            </p:cNvPr>
            <p:cNvSpPr txBox="1"/>
            <p:nvPr/>
          </p:nvSpPr>
          <p:spPr>
            <a:xfrm>
              <a:off x="8177180" y="1534999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0B050"/>
                  </a:solidFill>
                </a:rPr>
                <a:t>Time</a:t>
              </a:r>
            </a:p>
          </p:txBody>
        </p:sp>
      </p:grpSp>
      <p:pic>
        <p:nvPicPr>
          <p:cNvPr id="23" name="Picture 22" descr="A cartoon of a child standing in a box&#10;&#10;Description automatically generated">
            <a:extLst>
              <a:ext uri="{FF2B5EF4-FFF2-40B4-BE49-F238E27FC236}">
                <a16:creationId xmlns:a16="http://schemas.microsoft.com/office/drawing/2014/main" id="{32E8CC36-8A1B-7C93-2FA2-A922D11449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8938" y="1820400"/>
            <a:ext cx="783708" cy="468265"/>
          </a:xfrm>
          <a:prstGeom prst="rect">
            <a:avLst/>
          </a:prstGeom>
        </p:spPr>
      </p:pic>
      <p:pic>
        <p:nvPicPr>
          <p:cNvPr id="24" name="Picture 23" descr="A cartoon of a person standing on a blue surface&#10;&#10;Description automatically generated">
            <a:extLst>
              <a:ext uri="{FF2B5EF4-FFF2-40B4-BE49-F238E27FC236}">
                <a16:creationId xmlns:a16="http://schemas.microsoft.com/office/drawing/2014/main" id="{9D1DB622-4EA6-18B0-4F8D-9419A44823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212" y="1820402"/>
            <a:ext cx="796889" cy="479303"/>
          </a:xfrm>
          <a:prstGeom prst="rect">
            <a:avLst/>
          </a:prstGeom>
        </p:spPr>
      </p:pic>
      <p:pic>
        <p:nvPicPr>
          <p:cNvPr id="25" name="Picture 24" descr="A cartoon of a person walking on a ramp&#10;&#10;Description automatically generated">
            <a:extLst>
              <a:ext uri="{FF2B5EF4-FFF2-40B4-BE49-F238E27FC236}">
                <a16:creationId xmlns:a16="http://schemas.microsoft.com/office/drawing/2014/main" id="{4D9C4676-5510-05E3-8ACB-2FB0A83A47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7306" y="1826422"/>
            <a:ext cx="796890" cy="483825"/>
          </a:xfrm>
          <a:prstGeom prst="rect">
            <a:avLst/>
          </a:prstGeom>
        </p:spPr>
      </p:pic>
      <p:pic>
        <p:nvPicPr>
          <p:cNvPr id="26" name="Picture 25" descr="A cartoon character standing on a ledge&#10;&#10;Description automatically generated">
            <a:extLst>
              <a:ext uri="{FF2B5EF4-FFF2-40B4-BE49-F238E27FC236}">
                <a16:creationId xmlns:a16="http://schemas.microsoft.com/office/drawing/2014/main" id="{B41ECFAF-3FEC-6DE7-A25C-F49ED719A56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3175"/>
          <a:stretch/>
        </p:blipFill>
        <p:spPr>
          <a:xfrm>
            <a:off x="6167292" y="1820401"/>
            <a:ext cx="756023" cy="4682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8F84A01-29BE-C521-DE83-9BE0DEF41CE9}"/>
              </a:ext>
            </a:extLst>
          </p:cNvPr>
          <p:cNvGrpSpPr/>
          <p:nvPr/>
        </p:nvGrpSpPr>
        <p:grpSpPr>
          <a:xfrm>
            <a:off x="5352968" y="782977"/>
            <a:ext cx="1033769" cy="851581"/>
            <a:chOff x="5352968" y="782977"/>
            <a:chExt cx="1033769" cy="85158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32C66AA-86C7-0BD4-543D-2DA7C284422E}"/>
                </a:ext>
              </a:extLst>
            </p:cNvPr>
            <p:cNvSpPr txBox="1"/>
            <p:nvPr/>
          </p:nvSpPr>
          <p:spPr>
            <a:xfrm rot="19250963">
              <a:off x="5408305" y="1054241"/>
              <a:ext cx="583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Walk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187C155-19AB-5745-72F0-EC305ED797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2968" y="782977"/>
              <a:ext cx="1033769" cy="851581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B9296E-937A-9AF7-E78E-B090A048B84D}"/>
              </a:ext>
            </a:extLst>
          </p:cNvPr>
          <p:cNvGrpSpPr/>
          <p:nvPr/>
        </p:nvGrpSpPr>
        <p:grpSpPr>
          <a:xfrm>
            <a:off x="6506222" y="790203"/>
            <a:ext cx="1144534" cy="851581"/>
            <a:chOff x="6506222" y="790203"/>
            <a:chExt cx="1144534" cy="85158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87E9F88-90A7-E88B-EAE4-A72EC4E64FC0}"/>
                </a:ext>
              </a:extLst>
            </p:cNvPr>
            <p:cNvSpPr txBox="1"/>
            <p:nvPr/>
          </p:nvSpPr>
          <p:spPr>
            <a:xfrm rot="2398749">
              <a:off x="7016527" y="1154420"/>
              <a:ext cx="6342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Open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27B7BA8-D071-09C7-5725-726E92579FCB}"/>
                </a:ext>
              </a:extLst>
            </p:cNvPr>
            <p:cNvCxnSpPr>
              <a:cxnSpLocks/>
            </p:cNvCxnSpPr>
            <p:nvPr/>
          </p:nvCxnSpPr>
          <p:spPr>
            <a:xfrm>
              <a:off x="6506222" y="790203"/>
              <a:ext cx="1033769" cy="851581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15CCF3-6D36-C178-6F2C-177C1BFA304A}"/>
              </a:ext>
            </a:extLst>
          </p:cNvPr>
          <p:cNvGrpSpPr/>
          <p:nvPr/>
        </p:nvGrpSpPr>
        <p:grpSpPr>
          <a:xfrm>
            <a:off x="4312188" y="796297"/>
            <a:ext cx="1033769" cy="851581"/>
            <a:chOff x="4312188" y="796297"/>
            <a:chExt cx="1033769" cy="851581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3F2272E-8117-914C-5D67-BE8509ED13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2188" y="796297"/>
              <a:ext cx="1033769" cy="851581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00F1709-0B90-9085-C8EB-5CEB822E6E17}"/>
                </a:ext>
              </a:extLst>
            </p:cNvPr>
            <p:cNvSpPr txBox="1"/>
            <p:nvPr/>
          </p:nvSpPr>
          <p:spPr>
            <a:xfrm rot="19250963">
              <a:off x="4371936" y="1060771"/>
              <a:ext cx="583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Walk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B7F9A8-977C-5121-5FD8-33EA70333664}"/>
              </a:ext>
            </a:extLst>
          </p:cNvPr>
          <p:cNvGrpSpPr/>
          <p:nvPr/>
        </p:nvGrpSpPr>
        <p:grpSpPr>
          <a:xfrm>
            <a:off x="6334172" y="792596"/>
            <a:ext cx="1118268" cy="851581"/>
            <a:chOff x="6334172" y="792596"/>
            <a:chExt cx="1118268" cy="851581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0F080F5-EB1F-1B4B-FDB4-04B067B115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8671" y="792596"/>
              <a:ext cx="1033769" cy="851581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538134-1651-70DB-C9B9-D4FD921128B6}"/>
                </a:ext>
              </a:extLst>
            </p:cNvPr>
            <p:cNvSpPr txBox="1"/>
            <p:nvPr/>
          </p:nvSpPr>
          <p:spPr>
            <a:xfrm rot="19250963">
              <a:off x="6334172" y="1174508"/>
              <a:ext cx="583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Walk</a:t>
              </a:r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0E67630-0046-22CB-BA20-DE80222F78C7}"/>
              </a:ext>
            </a:extLst>
          </p:cNvPr>
          <p:cNvCxnSpPr>
            <a:cxnSpLocks/>
          </p:cNvCxnSpPr>
          <p:nvPr/>
        </p:nvCxnSpPr>
        <p:spPr>
          <a:xfrm flipV="1">
            <a:off x="3434768" y="909339"/>
            <a:ext cx="0" cy="465194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623D03E-9DF2-A76B-F6B3-1C393B490817}"/>
              </a:ext>
            </a:extLst>
          </p:cNvPr>
          <p:cNvSpPr txBox="1"/>
          <p:nvPr/>
        </p:nvSpPr>
        <p:spPr>
          <a:xfrm>
            <a:off x="2702062" y="993853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300ms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E0499C2-F940-FC10-C4D3-3429A7C27314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9FAC64-37A1-F6C3-7D17-F184FE2DA121}"/>
              </a:ext>
            </a:extLst>
          </p:cNvPr>
          <p:cNvSpPr/>
          <p:nvPr/>
        </p:nvSpPr>
        <p:spPr>
          <a:xfrm>
            <a:off x="1093305" y="4687366"/>
            <a:ext cx="122703" cy="3120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6869DC-5D2D-8C75-855F-AF9D6ED07C02}"/>
              </a:ext>
            </a:extLst>
          </p:cNvPr>
          <p:cNvSpPr/>
          <p:nvPr/>
        </p:nvSpPr>
        <p:spPr>
          <a:xfrm>
            <a:off x="3434768" y="330983"/>
            <a:ext cx="649286" cy="2681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Script</a:t>
            </a:r>
          </a:p>
        </p:txBody>
      </p:sp>
      <p:pic>
        <p:nvPicPr>
          <p:cNvPr id="19" name="Picture 18" descr="A cartoon of a child standing behind a table&#10;&#10;Description automatically generated">
            <a:extLst>
              <a:ext uri="{FF2B5EF4-FFF2-40B4-BE49-F238E27FC236}">
                <a16:creationId xmlns:a16="http://schemas.microsoft.com/office/drawing/2014/main" id="{697C568B-28CF-A325-D81F-0A304A8B9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1372" y="1812029"/>
            <a:ext cx="794500" cy="47930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DCEC9A6-9982-04F4-61BF-A08EDE2898A6}"/>
              </a:ext>
            </a:extLst>
          </p:cNvPr>
          <p:cNvSpPr/>
          <p:nvPr/>
        </p:nvSpPr>
        <p:spPr>
          <a:xfrm>
            <a:off x="5768210" y="378375"/>
            <a:ext cx="1358412" cy="2681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Open trapdoor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11DB27F-6199-4041-ED1A-E2D3553D093E}"/>
              </a:ext>
            </a:extLst>
          </p:cNvPr>
          <p:cNvSpPr/>
          <p:nvPr/>
        </p:nvSpPr>
        <p:spPr>
          <a:xfrm>
            <a:off x="4855779" y="1686824"/>
            <a:ext cx="1167963" cy="7410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CE1316-CA8C-EDB1-0788-D105ADA45A9D}"/>
              </a:ext>
            </a:extLst>
          </p:cNvPr>
          <p:cNvGrpSpPr/>
          <p:nvPr/>
        </p:nvGrpSpPr>
        <p:grpSpPr>
          <a:xfrm>
            <a:off x="6983285" y="1801076"/>
            <a:ext cx="1529218" cy="531489"/>
            <a:chOff x="7296564" y="3375021"/>
            <a:chExt cx="1529218" cy="53148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3306026-30A2-E52A-21D6-F1ECD32CB3D7}"/>
                </a:ext>
              </a:extLst>
            </p:cNvPr>
            <p:cNvSpPr txBox="1"/>
            <p:nvPr/>
          </p:nvSpPr>
          <p:spPr>
            <a:xfrm>
              <a:off x="7296564" y="3375021"/>
              <a:ext cx="11208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50"/>
                  </a:solidFill>
                </a:rPr>
                <a:t>Speculation</a:t>
              </a:r>
              <a:br>
                <a:rPr lang="en-US" dirty="0">
                  <a:solidFill>
                    <a:srgbClr val="00B050"/>
                  </a:solidFill>
                </a:rPr>
              </a:br>
              <a:r>
                <a:rPr lang="en-US" dirty="0">
                  <a:solidFill>
                    <a:srgbClr val="00B050"/>
                  </a:solidFill>
                </a:rPr>
                <a:t>confirmed!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F75091B-4846-CA38-51AC-046BF50BD680}"/>
                </a:ext>
              </a:extLst>
            </p:cNvPr>
            <p:cNvSpPr txBox="1"/>
            <p:nvPr/>
          </p:nvSpPr>
          <p:spPr>
            <a:xfrm>
              <a:off x="8216152" y="3506400"/>
              <a:ext cx="6096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B050"/>
                  </a:solidFill>
                </a:rPr>
                <a:t>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241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" presetClass="entr" presetSubtype="0" fill="hold" grpId="2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00"/>
                            </p:stCondLst>
                            <p:childTnLst>
                              <p:par>
                                <p:cTn id="97" presetID="1" presetClass="exit" presetSubtype="0" fill="hold" grpId="3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00"/>
                            </p:stCondLst>
                            <p:childTnLst>
                              <p:par>
                                <p:cTn id="100" presetID="1" presetClass="entr" presetSubtype="0" fill="hold" grpId="4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" grpId="0" animBg="1"/>
      <p:bldP spid="28" grpId="1" animBg="1"/>
      <p:bldP spid="29" grpId="0" animBg="1"/>
      <p:bldP spid="29" grpId="1" animBg="1"/>
      <p:bldP spid="29" grpId="2" animBg="1"/>
      <p:bldP spid="29" grpId="3" animBg="1"/>
      <p:bldP spid="29" grpId="4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604112-09A6-4352-69F1-DF70B089BF5A}"/>
              </a:ext>
            </a:extLst>
          </p:cNvPr>
          <p:cNvGrpSpPr/>
          <p:nvPr/>
        </p:nvGrpSpPr>
        <p:grpSpPr>
          <a:xfrm>
            <a:off x="1293279" y="1235611"/>
            <a:ext cx="7040400" cy="1425640"/>
            <a:chOff x="1293279" y="1235611"/>
            <a:chExt cx="7040400" cy="1425640"/>
          </a:xfrm>
        </p:grpSpPr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158A217C-C006-A6AD-5457-B3E79E39C7EC}"/>
                </a:ext>
              </a:extLst>
            </p:cNvPr>
            <p:cNvCxnSpPr/>
            <p:nvPr/>
          </p:nvCxnSpPr>
          <p:spPr>
            <a:xfrm>
              <a:off x="1293280" y="1235611"/>
              <a:ext cx="7024933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9EEFA4E6-8520-3596-1A7F-09F20975CAB2}"/>
                </a:ext>
              </a:extLst>
            </p:cNvPr>
            <p:cNvCxnSpPr/>
            <p:nvPr/>
          </p:nvCxnSpPr>
          <p:spPr>
            <a:xfrm>
              <a:off x="1293279" y="1798274"/>
              <a:ext cx="7024933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0CFFFA75-CD4A-F691-A18B-CE4E253292C6}"/>
                </a:ext>
              </a:extLst>
            </p:cNvPr>
            <p:cNvCxnSpPr/>
            <p:nvPr/>
          </p:nvCxnSpPr>
          <p:spPr>
            <a:xfrm>
              <a:off x="1293280" y="2350837"/>
              <a:ext cx="7024933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2F2B65C3-DE5E-6ABE-C1D3-DC4D0D616D47}"/>
                </a:ext>
              </a:extLst>
            </p:cNvPr>
            <p:cNvSpPr txBox="1"/>
            <p:nvPr/>
          </p:nvSpPr>
          <p:spPr>
            <a:xfrm>
              <a:off x="7751468" y="2353474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B050"/>
                  </a:solidFill>
                </a:rPr>
                <a:t>Time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CA80CE-0326-4D56-00FD-8781E9BAE120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334E54-D938-4010-C398-B40FD03FBE7B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BE737A-E854-B082-A105-B5806842E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Consistency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B830FA8-7C8F-EF0B-1E3E-5746F77BE9B2}"/>
              </a:ext>
            </a:extLst>
          </p:cNvPr>
          <p:cNvSpPr txBox="1">
            <a:spLocks/>
          </p:cNvSpPr>
          <p:nvPr/>
        </p:nvSpPr>
        <p:spPr>
          <a:xfrm>
            <a:off x="114298" y="3216667"/>
            <a:ext cx="8602316" cy="153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349250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Usually, the clients will have slightly different states: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Some updates may still be in flight</a:t>
            </a:r>
          </a:p>
          <a:p>
            <a:pPr marL="349250" indent="-222250">
              <a:buSzPct val="65000"/>
            </a:pPr>
            <a:r>
              <a:rPr lang="en-US" sz="1800" dirty="0" err="1">
                <a:solidFill>
                  <a:schemeClr val="bg1"/>
                </a:solidFill>
                <a:sym typeface="Wingdings" pitchFamily="2" charset="2"/>
              </a:rPr>
              <a:t>Todo</a:t>
            </a: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: What is the right </a:t>
            </a:r>
            <a:r>
              <a:rPr lang="en-US" sz="1800" dirty="0">
                <a:solidFill>
                  <a:srgbClr val="FFC000"/>
                </a:solidFill>
                <a:sym typeface="Wingdings" pitchFamily="2" charset="2"/>
              </a:rPr>
              <a:t>consistency model</a:t>
            </a: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?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Eventual consistency is too weak (no bounds on time or divergence)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Serializability is expensive, and (usually) unnecessarily strong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Perhaps bounded inconsistency? With special cases (“favor the shooter”)?</a:t>
            </a:r>
          </a:p>
          <a:p>
            <a:pPr marL="806450" lvl="1" indent="-222250">
              <a:buSzPct val="65000"/>
            </a:pPr>
            <a:endParaRPr lang="en-US" sz="1800" dirty="0">
              <a:solidFill>
                <a:schemeClr val="bg1"/>
              </a:solidFill>
              <a:sym typeface="Wingdings" pitchFamily="2" charset="2"/>
            </a:endParaRPr>
          </a:p>
          <a:p>
            <a:pPr marL="806450" lvl="1" indent="-222250">
              <a:buSzPct val="65000"/>
            </a:pPr>
            <a:endParaRPr lang="en-US" sz="1800" dirty="0">
              <a:solidFill>
                <a:schemeClr val="bg1"/>
              </a:solidFill>
            </a:endParaRPr>
          </a:p>
          <a:p>
            <a:pPr marL="806450" lvl="1" indent="-222250">
              <a:buSzPct val="65000"/>
            </a:pPr>
            <a:endParaRPr lang="en-US" sz="1800" dirty="0">
              <a:solidFill>
                <a:schemeClr val="bg1"/>
              </a:solidFill>
            </a:endParaRPr>
          </a:p>
          <a:p>
            <a:pPr marL="806450" lvl="1" indent="-222250">
              <a:buSzPct val="65000"/>
            </a:pPr>
            <a:endParaRPr lang="en-US" sz="1800" dirty="0">
              <a:solidFill>
                <a:schemeClr val="bg1"/>
              </a:solidFill>
            </a:endParaRP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9E470ED-A704-227A-2FE9-A2CFDF012509}"/>
              </a:ext>
            </a:extLst>
          </p:cNvPr>
          <p:cNvGrpSpPr/>
          <p:nvPr/>
        </p:nvGrpSpPr>
        <p:grpSpPr>
          <a:xfrm>
            <a:off x="2001905" y="442113"/>
            <a:ext cx="659455" cy="657637"/>
            <a:chOff x="2449166" y="969230"/>
            <a:chExt cx="659455" cy="65763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6BE04C9-996E-C99E-F03C-8E0E8577B81B}"/>
                </a:ext>
              </a:extLst>
            </p:cNvPr>
            <p:cNvSpPr/>
            <p:nvPr/>
          </p:nvSpPr>
          <p:spPr>
            <a:xfrm rot="5400000">
              <a:off x="2458618" y="965139"/>
              <a:ext cx="640551" cy="65945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9337372-094E-F992-55FD-4137F62609DD}"/>
                </a:ext>
              </a:extLst>
            </p:cNvPr>
            <p:cNvSpPr/>
            <p:nvPr/>
          </p:nvSpPr>
          <p:spPr>
            <a:xfrm rot="5400000">
              <a:off x="2529332" y="1163743"/>
              <a:ext cx="109126" cy="109126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9DFC1C4-8845-2950-3612-FF365AFEDD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450296" y="1298049"/>
              <a:ext cx="657637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3C31D80-0EF1-650F-3061-42A8AC98F5E2}"/>
                </a:ext>
              </a:extLst>
            </p:cNvPr>
            <p:cNvCxnSpPr>
              <a:cxnSpLocks/>
              <a:stCxn id="44" idx="2"/>
            </p:cNvCxnSpPr>
            <p:nvPr/>
          </p:nvCxnSpPr>
          <p:spPr>
            <a:xfrm rot="5400000" flipV="1">
              <a:off x="2771292" y="972740"/>
              <a:ext cx="12467" cy="65672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953CB98-CED0-7982-40DE-8A52995B67C9}"/>
                </a:ext>
              </a:extLst>
            </p:cNvPr>
            <p:cNvSpPr/>
            <p:nvPr/>
          </p:nvSpPr>
          <p:spPr>
            <a:xfrm rot="5400000">
              <a:off x="2925118" y="1460570"/>
              <a:ext cx="109126" cy="109126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3A3D636-BA9F-4D66-9D65-B0DAB747FC1A}"/>
                </a:ext>
              </a:extLst>
            </p:cNvPr>
            <p:cNvSpPr/>
            <p:nvPr/>
          </p:nvSpPr>
          <p:spPr>
            <a:xfrm rot="5400000">
              <a:off x="2718486" y="1221943"/>
              <a:ext cx="109126" cy="109126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CD31642D-2D8F-B5C0-AD53-3CC0B99FE29D}"/>
              </a:ext>
            </a:extLst>
          </p:cNvPr>
          <p:cNvCxnSpPr>
            <a:cxnSpLocks/>
          </p:cNvCxnSpPr>
          <p:nvPr/>
        </p:nvCxnSpPr>
        <p:spPr>
          <a:xfrm>
            <a:off x="2922104" y="1244082"/>
            <a:ext cx="797629" cy="55089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6745232-82E6-131F-4E15-446082295F57}"/>
              </a:ext>
            </a:extLst>
          </p:cNvPr>
          <p:cNvGrpSpPr/>
          <p:nvPr/>
        </p:nvGrpSpPr>
        <p:grpSpPr>
          <a:xfrm>
            <a:off x="1996060" y="2471598"/>
            <a:ext cx="659455" cy="657637"/>
            <a:chOff x="2449166" y="969230"/>
            <a:chExt cx="659455" cy="657637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D9B6DC31-3488-8B83-0219-45F11F3E54AF}"/>
                </a:ext>
              </a:extLst>
            </p:cNvPr>
            <p:cNvSpPr/>
            <p:nvPr/>
          </p:nvSpPr>
          <p:spPr>
            <a:xfrm rot="5400000">
              <a:off x="2458618" y="965139"/>
              <a:ext cx="640551" cy="65945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CC4D5613-C27D-6088-3579-2F8FB22F016E}"/>
                </a:ext>
              </a:extLst>
            </p:cNvPr>
            <p:cNvSpPr/>
            <p:nvPr/>
          </p:nvSpPr>
          <p:spPr>
            <a:xfrm rot="5400000">
              <a:off x="2529332" y="1163743"/>
              <a:ext cx="109126" cy="109126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2A10348-E29E-0BAD-F175-1BC5D36D73B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450296" y="1298049"/>
              <a:ext cx="657637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28839777-E826-287C-1FFE-BB5C074D2583}"/>
                </a:ext>
              </a:extLst>
            </p:cNvPr>
            <p:cNvCxnSpPr>
              <a:cxnSpLocks/>
              <a:stCxn id="140" idx="2"/>
            </p:cNvCxnSpPr>
            <p:nvPr/>
          </p:nvCxnSpPr>
          <p:spPr>
            <a:xfrm rot="5400000" flipV="1">
              <a:off x="2771292" y="972740"/>
              <a:ext cx="12467" cy="65672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01A1BF24-24DA-240F-ACD1-E497B84E4819}"/>
                </a:ext>
              </a:extLst>
            </p:cNvPr>
            <p:cNvSpPr/>
            <p:nvPr/>
          </p:nvSpPr>
          <p:spPr>
            <a:xfrm rot="5400000">
              <a:off x="2925118" y="1460570"/>
              <a:ext cx="109126" cy="109126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7FD0CA95-B7C6-B3CE-8E71-4623E901B674}"/>
                </a:ext>
              </a:extLst>
            </p:cNvPr>
            <p:cNvSpPr/>
            <p:nvPr/>
          </p:nvSpPr>
          <p:spPr>
            <a:xfrm rot="5400000">
              <a:off x="2718486" y="1221943"/>
              <a:ext cx="109126" cy="109126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8397420-644B-F99F-A48C-B7CE6FE489D9}"/>
              </a:ext>
            </a:extLst>
          </p:cNvPr>
          <p:cNvGrpSpPr/>
          <p:nvPr/>
        </p:nvGrpSpPr>
        <p:grpSpPr>
          <a:xfrm>
            <a:off x="1945678" y="1399240"/>
            <a:ext cx="783771" cy="759932"/>
            <a:chOff x="1945678" y="1399240"/>
            <a:chExt cx="783771" cy="759932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1EA47DF7-D84F-5DDB-7B3B-1CA1AA186EBE}"/>
                </a:ext>
              </a:extLst>
            </p:cNvPr>
            <p:cNvSpPr/>
            <p:nvPr/>
          </p:nvSpPr>
          <p:spPr>
            <a:xfrm>
              <a:off x="1945678" y="1399240"/>
              <a:ext cx="783771" cy="7599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72B99A59-9EF7-6B74-24C6-3B24538545F1}"/>
                </a:ext>
              </a:extLst>
            </p:cNvPr>
            <p:cNvGrpSpPr/>
            <p:nvPr/>
          </p:nvGrpSpPr>
          <p:grpSpPr>
            <a:xfrm>
              <a:off x="2003965" y="1469338"/>
              <a:ext cx="659455" cy="657637"/>
              <a:chOff x="2449166" y="969230"/>
              <a:chExt cx="659455" cy="657637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DE932110-55ED-E251-92BE-1F6A66568B8B}"/>
                  </a:ext>
                </a:extLst>
              </p:cNvPr>
              <p:cNvSpPr/>
              <p:nvPr/>
            </p:nvSpPr>
            <p:spPr>
              <a:xfrm rot="5400000">
                <a:off x="2458618" y="965139"/>
                <a:ext cx="640551" cy="659454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73E1427F-7E05-C390-3C89-9E62384CBC35}"/>
                  </a:ext>
                </a:extLst>
              </p:cNvPr>
              <p:cNvSpPr/>
              <p:nvPr/>
            </p:nvSpPr>
            <p:spPr>
              <a:xfrm rot="5400000">
                <a:off x="2529332" y="1163743"/>
                <a:ext cx="109126" cy="109126"/>
              </a:xfrm>
              <a:prstGeom prst="ellipse">
                <a:avLst/>
              </a:prstGeom>
              <a:solidFill>
                <a:srgbClr val="92D050"/>
              </a:solidFill>
              <a:ln w="63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3801BFA4-B563-5FD4-8864-861EC1BB984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450296" y="1298049"/>
                <a:ext cx="657637" cy="0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292E1AF0-2D66-2E9B-C08A-2C52A5074A50}"/>
                  </a:ext>
                </a:extLst>
              </p:cNvPr>
              <p:cNvCxnSpPr>
                <a:cxnSpLocks/>
                <a:stCxn id="147" idx="2"/>
              </p:cNvCxnSpPr>
              <p:nvPr/>
            </p:nvCxnSpPr>
            <p:spPr>
              <a:xfrm rot="5400000" flipV="1">
                <a:off x="2771292" y="972740"/>
                <a:ext cx="12467" cy="656720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547E43AE-E435-FD34-D04A-8E8067833225}"/>
                  </a:ext>
                </a:extLst>
              </p:cNvPr>
              <p:cNvSpPr/>
              <p:nvPr/>
            </p:nvSpPr>
            <p:spPr>
              <a:xfrm rot="5400000">
                <a:off x="2925118" y="1460570"/>
                <a:ext cx="109126" cy="109126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2873D71D-20FA-67BD-8D0B-A0AA869C5DC6}"/>
                  </a:ext>
                </a:extLst>
              </p:cNvPr>
              <p:cNvSpPr/>
              <p:nvPr/>
            </p:nvSpPr>
            <p:spPr>
              <a:xfrm rot="5400000">
                <a:off x="2718486" y="1221943"/>
                <a:ext cx="109126" cy="109126"/>
              </a:xfrm>
              <a:prstGeom prst="ellipse">
                <a:avLst/>
              </a:prstGeom>
              <a:solidFill>
                <a:srgbClr val="00B0F0"/>
              </a:solidFill>
              <a:ln w="63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0348F570-51F8-94F6-F52A-F643362DF9E7}"/>
              </a:ext>
            </a:extLst>
          </p:cNvPr>
          <p:cNvCxnSpPr>
            <a:cxnSpLocks/>
          </p:cNvCxnSpPr>
          <p:nvPr/>
        </p:nvCxnSpPr>
        <p:spPr>
          <a:xfrm flipV="1">
            <a:off x="3483557" y="1801575"/>
            <a:ext cx="1487204" cy="549262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6C547BC9-7BD7-5311-BBC7-53E164B61985}"/>
              </a:ext>
            </a:extLst>
          </p:cNvPr>
          <p:cNvCxnSpPr>
            <a:cxnSpLocks/>
          </p:cNvCxnSpPr>
          <p:nvPr/>
        </p:nvCxnSpPr>
        <p:spPr>
          <a:xfrm>
            <a:off x="3871873" y="1796624"/>
            <a:ext cx="1668418" cy="55421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BFE02F86-11E8-C7C7-B32B-E460601514C7}"/>
              </a:ext>
            </a:extLst>
          </p:cNvPr>
          <p:cNvCxnSpPr>
            <a:cxnSpLocks/>
          </p:cNvCxnSpPr>
          <p:nvPr/>
        </p:nvCxnSpPr>
        <p:spPr>
          <a:xfrm flipV="1">
            <a:off x="5125016" y="1231142"/>
            <a:ext cx="797629" cy="550892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197F9C64-025B-7268-C1A4-72CD69935705}"/>
              </a:ext>
            </a:extLst>
          </p:cNvPr>
          <p:cNvGrpSpPr/>
          <p:nvPr/>
        </p:nvGrpSpPr>
        <p:grpSpPr>
          <a:xfrm>
            <a:off x="3176400" y="429605"/>
            <a:ext cx="659455" cy="657637"/>
            <a:chOff x="2449166" y="969230"/>
            <a:chExt cx="659455" cy="657637"/>
          </a:xfrm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D2AA9E7B-AEB1-53B5-1600-E2E5C644731A}"/>
                </a:ext>
              </a:extLst>
            </p:cNvPr>
            <p:cNvSpPr/>
            <p:nvPr/>
          </p:nvSpPr>
          <p:spPr>
            <a:xfrm rot="5400000">
              <a:off x="2458618" y="965139"/>
              <a:ext cx="640551" cy="65945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B8594711-6072-9488-EA70-D36FFF247968}"/>
                </a:ext>
              </a:extLst>
            </p:cNvPr>
            <p:cNvSpPr/>
            <p:nvPr/>
          </p:nvSpPr>
          <p:spPr>
            <a:xfrm rot="5400000">
              <a:off x="2529332" y="1163743"/>
              <a:ext cx="109126" cy="109126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FC325131-E92A-26CA-8BCD-80AEF6DCA2E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450296" y="1298049"/>
              <a:ext cx="657637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E401073-AA91-EC3B-59A8-A1B12808EFE9}"/>
                </a:ext>
              </a:extLst>
            </p:cNvPr>
            <p:cNvCxnSpPr>
              <a:cxnSpLocks/>
              <a:stCxn id="162" idx="2"/>
            </p:cNvCxnSpPr>
            <p:nvPr/>
          </p:nvCxnSpPr>
          <p:spPr>
            <a:xfrm rot="5400000" flipV="1">
              <a:off x="2771292" y="972740"/>
              <a:ext cx="12467" cy="65672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B9590180-967C-7B48-1F6E-A0D0E0E66CB0}"/>
                </a:ext>
              </a:extLst>
            </p:cNvPr>
            <p:cNvSpPr/>
            <p:nvPr/>
          </p:nvSpPr>
          <p:spPr>
            <a:xfrm rot="5400000">
              <a:off x="2780741" y="1446820"/>
              <a:ext cx="109126" cy="109126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F000811A-7817-3654-B227-140003920707}"/>
                </a:ext>
              </a:extLst>
            </p:cNvPr>
            <p:cNvSpPr/>
            <p:nvPr/>
          </p:nvSpPr>
          <p:spPr>
            <a:xfrm rot="5400000">
              <a:off x="2718486" y="1221943"/>
              <a:ext cx="109126" cy="109126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8" name="TextBox 167">
            <a:extLst>
              <a:ext uri="{FF2B5EF4-FFF2-40B4-BE49-F238E27FC236}">
                <a16:creationId xmlns:a16="http://schemas.microsoft.com/office/drawing/2014/main" id="{29528DFD-78B0-F24C-0B93-8953C5066509}"/>
              </a:ext>
            </a:extLst>
          </p:cNvPr>
          <p:cNvSpPr txBox="1"/>
          <p:nvPr/>
        </p:nvSpPr>
        <p:spPr>
          <a:xfrm>
            <a:off x="3387305" y="1309862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Move left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C6702A42-1EFB-441C-654A-5B15EDFAE603}"/>
              </a:ext>
            </a:extLst>
          </p:cNvPr>
          <p:cNvSpPr txBox="1"/>
          <p:nvPr/>
        </p:nvSpPr>
        <p:spPr>
          <a:xfrm>
            <a:off x="5103356" y="1891980"/>
            <a:ext cx="1439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Alice moves left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DEDF51-9211-F0E6-AECF-6BED645E0C81}"/>
              </a:ext>
            </a:extLst>
          </p:cNvPr>
          <p:cNvGrpSpPr/>
          <p:nvPr/>
        </p:nvGrpSpPr>
        <p:grpSpPr>
          <a:xfrm>
            <a:off x="-6776" y="1042579"/>
            <a:ext cx="1230483" cy="1491707"/>
            <a:chOff x="-6776" y="1042579"/>
            <a:chExt cx="1230483" cy="1491707"/>
          </a:xfrm>
        </p:grpSpPr>
        <p:pic>
          <p:nvPicPr>
            <p:cNvPr id="6" name="Google Shape;472;p23">
              <a:extLst>
                <a:ext uri="{FF2B5EF4-FFF2-40B4-BE49-F238E27FC236}">
                  <a16:creationId xmlns:a16="http://schemas.microsoft.com/office/drawing/2014/main" id="{7AD8D5A4-4916-CF7F-4286-774ACC57F26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4766" y="1701009"/>
              <a:ext cx="838941" cy="2768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Picture 115" descr="A close-up of a cell phone&#10;&#10;Description automatically generated with medium confidence">
              <a:extLst>
                <a:ext uri="{FF2B5EF4-FFF2-40B4-BE49-F238E27FC236}">
                  <a16:creationId xmlns:a16="http://schemas.microsoft.com/office/drawing/2014/main" id="{1073E0C9-7CFC-82F3-D6B8-F35D1191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394" y="2201118"/>
              <a:ext cx="154256" cy="299439"/>
            </a:xfrm>
            <a:prstGeom prst="rect">
              <a:avLst/>
            </a:prstGeom>
          </p:spPr>
        </p:pic>
        <p:pic>
          <p:nvPicPr>
            <p:cNvPr id="82" name="Picture 81" descr="A picture containing text, mirror&#10;&#10;Description automatically generated">
              <a:extLst>
                <a:ext uri="{FF2B5EF4-FFF2-40B4-BE49-F238E27FC236}">
                  <a16:creationId xmlns:a16="http://schemas.microsoft.com/office/drawing/2014/main" id="{6F5F8F07-0010-F6F3-F0E2-C187A37D3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37" y="1071982"/>
              <a:ext cx="159109" cy="327258"/>
            </a:xfrm>
            <a:prstGeom prst="rect">
              <a:avLst/>
            </a:prstGeom>
          </p:spPr>
        </p:pic>
        <p:pic>
          <p:nvPicPr>
            <p:cNvPr id="169" name="Picture 2" descr="MCj04326240000[1]">
              <a:extLst>
                <a:ext uri="{FF2B5EF4-FFF2-40B4-BE49-F238E27FC236}">
                  <a16:creationId xmlns:a16="http://schemas.microsoft.com/office/drawing/2014/main" id="{90192C5D-22EA-598C-3044-0CF58E77A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534142" y="1042579"/>
              <a:ext cx="351389" cy="351389"/>
            </a:xfrm>
            <a:prstGeom prst="rect">
              <a:avLst/>
            </a:prstGeom>
            <a:noFill/>
          </p:spPr>
        </p:pic>
        <p:pic>
          <p:nvPicPr>
            <p:cNvPr id="170" name="Picture 4" descr="C:\Users\mizhao\AppData\Local\Microsoft\Windows\Temporary Internet Files\Content.IE5\M5OOFDAT\MC900432621[1].png">
              <a:extLst>
                <a:ext uri="{FF2B5EF4-FFF2-40B4-BE49-F238E27FC236}">
                  <a16:creationId xmlns:a16="http://schemas.microsoft.com/office/drawing/2014/main" id="{BE4FAF3F-9872-7973-9D5C-1F77BA828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1715" y="2167385"/>
              <a:ext cx="366901" cy="366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C119680F-5003-8C28-0634-734073321F36}"/>
                </a:ext>
              </a:extLst>
            </p:cNvPr>
            <p:cNvSpPr txBox="1"/>
            <p:nvPr/>
          </p:nvSpPr>
          <p:spPr>
            <a:xfrm>
              <a:off x="-6776" y="1071652"/>
              <a:ext cx="5741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Alice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3F91C885-61D7-7897-4CE9-D877B4440C5B}"/>
                </a:ext>
              </a:extLst>
            </p:cNvPr>
            <p:cNvSpPr txBox="1"/>
            <p:nvPr/>
          </p:nvSpPr>
          <p:spPr>
            <a:xfrm>
              <a:off x="48224" y="2199757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B0F0"/>
                  </a:solidFill>
                </a:rPr>
                <a:t>Bob</a:t>
              </a:r>
              <a:endParaRPr lang="en-US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7F697529-E0A7-5F0D-0AB5-43EB9D54790A}"/>
              </a:ext>
            </a:extLst>
          </p:cNvPr>
          <p:cNvGrpSpPr/>
          <p:nvPr/>
        </p:nvGrpSpPr>
        <p:grpSpPr>
          <a:xfrm>
            <a:off x="3801466" y="2471599"/>
            <a:ext cx="659455" cy="657637"/>
            <a:chOff x="2449166" y="969230"/>
            <a:chExt cx="659455" cy="657637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EFD0309C-A07F-19BC-07B0-AB4E9C81A335}"/>
                </a:ext>
              </a:extLst>
            </p:cNvPr>
            <p:cNvSpPr/>
            <p:nvPr/>
          </p:nvSpPr>
          <p:spPr>
            <a:xfrm rot="5400000">
              <a:off x="2458618" y="965139"/>
              <a:ext cx="640551" cy="65945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F16EE9B-5F94-20F5-C331-FAEA9281F09B}"/>
                </a:ext>
              </a:extLst>
            </p:cNvPr>
            <p:cNvSpPr/>
            <p:nvPr/>
          </p:nvSpPr>
          <p:spPr>
            <a:xfrm rot="5400000">
              <a:off x="2529332" y="1163743"/>
              <a:ext cx="109126" cy="109126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A4E6BFE-842F-85AD-A577-E71B69AB344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450296" y="1298049"/>
              <a:ext cx="657637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DC16FEA-3C56-CFBB-EB7B-73EDF33BDC6F}"/>
                </a:ext>
              </a:extLst>
            </p:cNvPr>
            <p:cNvCxnSpPr>
              <a:cxnSpLocks/>
              <a:stCxn id="175" idx="2"/>
            </p:cNvCxnSpPr>
            <p:nvPr/>
          </p:nvCxnSpPr>
          <p:spPr>
            <a:xfrm rot="5400000" flipV="1">
              <a:off x="2771292" y="972740"/>
              <a:ext cx="12467" cy="65672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7FE24F56-4D0F-EA8D-A0D3-24EA57F7ED5C}"/>
                </a:ext>
              </a:extLst>
            </p:cNvPr>
            <p:cNvSpPr/>
            <p:nvPr/>
          </p:nvSpPr>
          <p:spPr>
            <a:xfrm rot="5400000">
              <a:off x="2925118" y="1460570"/>
              <a:ext cx="109126" cy="109126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3ADDE870-A1A1-6D9B-064C-6E66A5885B8B}"/>
                </a:ext>
              </a:extLst>
            </p:cNvPr>
            <p:cNvSpPr/>
            <p:nvPr/>
          </p:nvSpPr>
          <p:spPr>
            <a:xfrm rot="5400000">
              <a:off x="2718486" y="1221943"/>
              <a:ext cx="109126" cy="109126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CE1BB87B-4286-5473-9A5C-6AFD560134B3}"/>
              </a:ext>
            </a:extLst>
          </p:cNvPr>
          <p:cNvCxnSpPr>
            <a:cxnSpLocks/>
            <a:stCxn id="180" idx="7"/>
            <a:endCxn id="179" idx="3"/>
          </p:cNvCxnSpPr>
          <p:nvPr/>
        </p:nvCxnSpPr>
        <p:spPr>
          <a:xfrm>
            <a:off x="4163931" y="2817457"/>
            <a:ext cx="129468" cy="161463"/>
          </a:xfrm>
          <a:prstGeom prst="line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D64C8B5E-FE5B-A913-7F40-A713E480DECD}"/>
              </a:ext>
            </a:extLst>
          </p:cNvPr>
          <p:cNvSpPr txBox="1"/>
          <p:nvPr/>
        </p:nvSpPr>
        <p:spPr>
          <a:xfrm>
            <a:off x="2867829" y="1906971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Fire weapon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9D3816C1-A937-DEC3-CE39-BBD892B5FCA3}"/>
              </a:ext>
            </a:extLst>
          </p:cNvPr>
          <p:cNvSpPr txBox="1"/>
          <p:nvPr/>
        </p:nvSpPr>
        <p:spPr>
          <a:xfrm>
            <a:off x="5683707" y="1366708"/>
            <a:ext cx="1568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Bob fires weapon</a:t>
            </a: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4B4260B3-3333-1E14-29FC-E51AB33BBE86}"/>
              </a:ext>
            </a:extLst>
          </p:cNvPr>
          <p:cNvGrpSpPr/>
          <p:nvPr/>
        </p:nvGrpSpPr>
        <p:grpSpPr>
          <a:xfrm>
            <a:off x="5796164" y="2468415"/>
            <a:ext cx="659455" cy="657637"/>
            <a:chOff x="2449166" y="969230"/>
            <a:chExt cx="659455" cy="657637"/>
          </a:xfrm>
        </p:grpSpPr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2972BB6A-25F8-C3DE-7A2F-C23AF0E6B636}"/>
                </a:ext>
              </a:extLst>
            </p:cNvPr>
            <p:cNvSpPr/>
            <p:nvPr/>
          </p:nvSpPr>
          <p:spPr>
            <a:xfrm rot="5400000">
              <a:off x="2458618" y="965139"/>
              <a:ext cx="640551" cy="65945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3D03FAAF-0FDF-E0F0-C6A2-710F9919FA4A}"/>
                </a:ext>
              </a:extLst>
            </p:cNvPr>
            <p:cNvSpPr/>
            <p:nvPr/>
          </p:nvSpPr>
          <p:spPr>
            <a:xfrm rot="5400000">
              <a:off x="2529332" y="1163743"/>
              <a:ext cx="109126" cy="109126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B8F81212-7C8F-5E6A-7A43-FBB0B7ED2E3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450296" y="1298049"/>
              <a:ext cx="657637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60047466-250D-AE88-B298-AFA25E8E962B}"/>
                </a:ext>
              </a:extLst>
            </p:cNvPr>
            <p:cNvCxnSpPr>
              <a:cxnSpLocks/>
              <a:stCxn id="188" idx="2"/>
            </p:cNvCxnSpPr>
            <p:nvPr/>
          </p:nvCxnSpPr>
          <p:spPr>
            <a:xfrm rot="5400000" flipV="1">
              <a:off x="2771292" y="972740"/>
              <a:ext cx="12467" cy="65672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F3EBE712-C071-1577-5715-1A456F042DB5}"/>
                </a:ext>
              </a:extLst>
            </p:cNvPr>
            <p:cNvSpPr/>
            <p:nvPr/>
          </p:nvSpPr>
          <p:spPr>
            <a:xfrm rot="5400000">
              <a:off x="2718486" y="1221943"/>
              <a:ext cx="109126" cy="109126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36E1345-484E-F366-6F06-D99E5CDEFECF}"/>
              </a:ext>
            </a:extLst>
          </p:cNvPr>
          <p:cNvGrpSpPr/>
          <p:nvPr/>
        </p:nvGrpSpPr>
        <p:grpSpPr>
          <a:xfrm>
            <a:off x="6065484" y="451398"/>
            <a:ext cx="659455" cy="657637"/>
            <a:chOff x="2449166" y="969230"/>
            <a:chExt cx="659455" cy="657637"/>
          </a:xfrm>
        </p:grpSpPr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E182BE64-95E5-A04F-0863-719FC963AEB7}"/>
                </a:ext>
              </a:extLst>
            </p:cNvPr>
            <p:cNvSpPr/>
            <p:nvPr/>
          </p:nvSpPr>
          <p:spPr>
            <a:xfrm rot="5400000">
              <a:off x="2458618" y="965139"/>
              <a:ext cx="640551" cy="65945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ACE34898-39E2-26A5-F2CC-26AD63623B3E}"/>
                </a:ext>
              </a:extLst>
            </p:cNvPr>
            <p:cNvSpPr/>
            <p:nvPr/>
          </p:nvSpPr>
          <p:spPr>
            <a:xfrm rot="5400000">
              <a:off x="2529332" y="1163743"/>
              <a:ext cx="109126" cy="109126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2B88DB96-005C-2826-630A-64A16AC1C2E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450296" y="1298049"/>
              <a:ext cx="657637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40CA8F35-E949-A7CE-25D3-2581E86F8084}"/>
                </a:ext>
              </a:extLst>
            </p:cNvPr>
            <p:cNvCxnSpPr>
              <a:cxnSpLocks/>
              <a:stCxn id="196" idx="2"/>
            </p:cNvCxnSpPr>
            <p:nvPr/>
          </p:nvCxnSpPr>
          <p:spPr>
            <a:xfrm rot="5400000" flipV="1">
              <a:off x="2771292" y="972740"/>
              <a:ext cx="12467" cy="65672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EE615740-0698-3EB0-E3B6-9CB347BFA03A}"/>
                </a:ext>
              </a:extLst>
            </p:cNvPr>
            <p:cNvSpPr/>
            <p:nvPr/>
          </p:nvSpPr>
          <p:spPr>
            <a:xfrm rot="5400000">
              <a:off x="2780741" y="1446820"/>
              <a:ext cx="109126" cy="109126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A463E078-54A0-8946-FD1C-25E4E83CCC15}"/>
                </a:ext>
              </a:extLst>
            </p:cNvPr>
            <p:cNvSpPr/>
            <p:nvPr/>
          </p:nvSpPr>
          <p:spPr>
            <a:xfrm rot="5400000">
              <a:off x="2718486" y="1221943"/>
              <a:ext cx="109126" cy="109126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E09291EA-4DE0-0AE1-F4A9-40A888626FD0}"/>
              </a:ext>
            </a:extLst>
          </p:cNvPr>
          <p:cNvCxnSpPr>
            <a:cxnSpLocks/>
          </p:cNvCxnSpPr>
          <p:nvPr/>
        </p:nvCxnSpPr>
        <p:spPr>
          <a:xfrm>
            <a:off x="6430718" y="795494"/>
            <a:ext cx="129468" cy="161463"/>
          </a:xfrm>
          <a:prstGeom prst="line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C120629B-E832-3776-4621-9522B494652F}"/>
              </a:ext>
            </a:extLst>
          </p:cNvPr>
          <p:cNvSpPr txBox="1"/>
          <p:nvPr/>
        </p:nvSpPr>
        <p:spPr>
          <a:xfrm>
            <a:off x="4418733" y="2830254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</a:t>
            </a:r>
          </a:p>
        </p:txBody>
      </p:sp>
      <p:sp>
        <p:nvSpPr>
          <p:cNvPr id="206" name="Title 205">
            <a:extLst>
              <a:ext uri="{FF2B5EF4-FFF2-40B4-BE49-F238E27FC236}">
                <a16:creationId xmlns:a16="http://schemas.microsoft.com/office/drawing/2014/main" id="{BA6494E0-BE2B-E7B8-22EF-8E15C13D1F20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D57D0DB9-636D-1DE7-6C5D-FD942A5BCBAF}"/>
              </a:ext>
            </a:extLst>
          </p:cNvPr>
          <p:cNvSpPr/>
          <p:nvPr/>
        </p:nvSpPr>
        <p:spPr>
          <a:xfrm>
            <a:off x="1093305" y="4687366"/>
            <a:ext cx="122703" cy="3120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90E8D19-8A99-2311-850D-F83D9A80FD77}"/>
              </a:ext>
            </a:extLst>
          </p:cNvPr>
          <p:cNvSpPr txBox="1">
            <a:spLocks/>
          </p:cNvSpPr>
          <p:nvPr/>
        </p:nvSpPr>
        <p:spPr>
          <a:xfrm>
            <a:off x="3894891" y="3413131"/>
            <a:ext cx="5479032" cy="5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127000" indent="0">
              <a:buSzPct val="65000"/>
              <a:buNone/>
            </a:pPr>
            <a:r>
              <a:rPr lang="en-US" sz="1500" dirty="0">
                <a:solidFill>
                  <a:schemeClr val="bg1"/>
                </a:solidFill>
                <a:sym typeface="Wingdings" pitchFamily="2" charset="2"/>
              </a:rPr>
              <a:t>, FPU differences, etc.</a:t>
            </a:r>
          </a:p>
        </p:txBody>
      </p:sp>
    </p:spTree>
    <p:extLst>
      <p:ext uri="{BB962C8B-B14F-4D97-AF65-F5344CB8AC3E}">
        <p14:creationId xmlns:p14="http://schemas.microsoft.com/office/powerpoint/2010/main" val="364699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"/>
                            </p:stCondLst>
                            <p:childTnLst>
                              <p:par>
                                <p:cTn id="52" presetID="1" presetClass="entr" presetSubtype="0" fill="hold" grpId="2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"/>
                            </p:stCondLst>
                            <p:childTnLst>
                              <p:par>
                                <p:cTn id="55" presetID="1" presetClass="exit" presetSubtype="0" fill="hold" grpId="3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"/>
                            </p:stCondLst>
                            <p:childTnLst>
                              <p:par>
                                <p:cTn id="58" presetID="1" presetClass="entr" presetSubtype="0" fill="hold" grpId="4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171" grpId="0"/>
      <p:bldP spid="185" grpId="0"/>
      <p:bldP spid="186" grpId="0"/>
      <p:bldP spid="203" grpId="0"/>
      <p:bldP spid="203" grpId="1"/>
      <p:bldP spid="203" grpId="2"/>
      <p:bldP spid="203" grpId="3"/>
      <p:bldP spid="203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CA80CE-0326-4D56-00FD-8781E9BAE120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334E54-D938-4010-C398-B40FD03FBE7B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BE737A-E854-B082-A105-B5806842E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527518D-EB06-F7D7-99DC-A7D75EA0B1F9}"/>
              </a:ext>
            </a:extLst>
          </p:cNvPr>
          <p:cNvSpPr txBox="1">
            <a:spLocks/>
          </p:cNvSpPr>
          <p:nvPr/>
        </p:nvSpPr>
        <p:spPr>
          <a:xfrm>
            <a:off x="114298" y="950110"/>
            <a:ext cx="8801102" cy="376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349250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Client devices need to simulate a part of the virtual world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Needed for responsiveness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Would be useful to reduce server load</a:t>
            </a:r>
          </a:p>
          <a:p>
            <a:pPr marL="806450" lvl="1" indent="-222250">
              <a:buSzPct val="65000"/>
            </a:pPr>
            <a:endParaRPr lang="en-US" sz="1800" dirty="0">
              <a:solidFill>
                <a:schemeClr val="bg1"/>
              </a:solidFill>
            </a:endParaRPr>
          </a:p>
          <a:p>
            <a:pPr marL="349250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A compromised device can be used for </a:t>
            </a:r>
            <a:r>
              <a:rPr lang="en-US" sz="1800" dirty="0">
                <a:solidFill>
                  <a:srgbClr val="FFC000"/>
                </a:solidFill>
              </a:rPr>
              <a:t>cheating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Some can be detected remotely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(Example: Object injection)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… but some cannot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(Example: Wall hack)</a:t>
            </a:r>
          </a:p>
          <a:p>
            <a:pPr marL="806450" lvl="1" indent="-222250">
              <a:buSzPct val="65000"/>
            </a:pPr>
            <a:endParaRPr lang="en-US" sz="1800" dirty="0">
              <a:solidFill>
                <a:schemeClr val="bg1"/>
              </a:solidFill>
            </a:endParaRPr>
          </a:p>
          <a:p>
            <a:pPr marL="349250" indent="-222250">
              <a:buSzPct val="65000"/>
            </a:pPr>
            <a:r>
              <a:rPr lang="en-US" sz="1800" dirty="0" err="1">
                <a:solidFill>
                  <a:schemeClr val="bg1"/>
                </a:solidFill>
              </a:rPr>
              <a:t>Todo</a:t>
            </a:r>
            <a:r>
              <a:rPr lang="en-US" sz="1800" dirty="0">
                <a:solidFill>
                  <a:schemeClr val="bg1"/>
                </a:solidFill>
              </a:rPr>
              <a:t>: Efficient auditing, verifiable computing, ML-based plausibility checks?</a:t>
            </a:r>
          </a:p>
          <a:p>
            <a:pPr marL="806450" lvl="1" indent="-222250">
              <a:buSzPct val="65000"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9" name="Picture 8" descr="A video game of an object in a room&#10;&#10;Description automatically generated">
            <a:extLst>
              <a:ext uri="{FF2B5EF4-FFF2-40B4-BE49-F238E27FC236}">
                <a16:creationId xmlns:a16="http://schemas.microsoft.com/office/drawing/2014/main" id="{84C56752-53DD-43D6-470F-635276EFB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792" y="2387707"/>
            <a:ext cx="2820608" cy="169631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ABD0FF7A-CBCD-5CE3-D12B-3835A33EB212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421220-C477-22BA-5235-6F1D22B403C2}"/>
              </a:ext>
            </a:extLst>
          </p:cNvPr>
          <p:cNvSpPr/>
          <p:nvPr/>
        </p:nvSpPr>
        <p:spPr>
          <a:xfrm>
            <a:off x="1093305" y="4687366"/>
            <a:ext cx="122703" cy="3120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6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CA80CE-0326-4D56-00FD-8781E9BAE120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334E54-D938-4010-C398-B40FD03FBE7B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BE737A-E854-B082-A105-B5806842E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“Systems Problems in Disguise”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B830FA8-7C8F-EF0B-1E3E-5746F77BE9B2}"/>
              </a:ext>
            </a:extLst>
          </p:cNvPr>
          <p:cNvSpPr txBox="1">
            <a:spLocks/>
          </p:cNvSpPr>
          <p:nvPr/>
        </p:nvSpPr>
        <p:spPr>
          <a:xfrm>
            <a:off x="114298" y="950110"/>
            <a:ext cx="6686551" cy="376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806450" lvl="1" indent="-222250">
              <a:buSzPct val="65000"/>
            </a:pPr>
            <a:endParaRPr lang="en-US" sz="1800" dirty="0">
              <a:solidFill>
                <a:schemeClr val="bg1"/>
              </a:solidFill>
            </a:endParaRPr>
          </a:p>
          <a:p>
            <a:pPr marL="806450" lvl="1" indent="-222250">
              <a:buSzPct val="65000"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6C4B25-8E5E-DBD6-B51A-AC5E161B1F51}"/>
              </a:ext>
            </a:extLst>
          </p:cNvPr>
          <p:cNvSpPr txBox="1"/>
          <p:nvPr/>
        </p:nvSpPr>
        <p:spPr>
          <a:xfrm rot="16200000">
            <a:off x="8154466" y="4146272"/>
            <a:ext cx="1840568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en-US" sz="400" dirty="0" err="1">
                <a:solidFill>
                  <a:schemeClr val="bg1">
                    <a:lumMod val="65000"/>
                  </a:schemeClr>
                </a:solidFill>
              </a:rPr>
              <a:t>www.thegamer.com</a:t>
            </a:r>
            <a:r>
              <a:rPr lang="en-US" sz="4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400" dirty="0" err="1">
                <a:solidFill>
                  <a:schemeClr val="bg1">
                    <a:lumMod val="65000"/>
                  </a:schemeClr>
                </a:solidFill>
              </a:rPr>
              <a:t>roblox</a:t>
            </a:r>
            <a:r>
              <a:rPr lang="en-US" sz="400" dirty="0">
                <a:solidFill>
                  <a:schemeClr val="bg1">
                    <a:lumMod val="65000"/>
                  </a:schemeClr>
                </a:solidFill>
              </a:rPr>
              <a:t>-first-person-shooter-realistic-graphics/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392D26E-FEA5-F95E-8A11-9A78E8692B8D}"/>
              </a:ext>
            </a:extLst>
          </p:cNvPr>
          <p:cNvSpPr txBox="1">
            <a:spLocks/>
          </p:cNvSpPr>
          <p:nvPr/>
        </p:nvSpPr>
        <p:spPr>
          <a:xfrm>
            <a:off x="114297" y="844826"/>
            <a:ext cx="8686799" cy="366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349250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At first glance, these challenges may seem unfamiliar: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Making the simulation “look plausible” to human players</a:t>
            </a:r>
            <a:br>
              <a:rPr lang="en-US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Hiding WAN latencies in games with “</a:t>
            </a:r>
            <a:r>
              <a:rPr lang="en-US" sz="1800" dirty="0" err="1">
                <a:solidFill>
                  <a:schemeClr val="bg1"/>
                </a:solidFill>
              </a:rPr>
              <a:t>netcode</a:t>
            </a:r>
            <a:r>
              <a:rPr lang="en-US" sz="1800" dirty="0">
                <a:solidFill>
                  <a:schemeClr val="bg1"/>
                </a:solidFill>
              </a:rPr>
              <a:t>”</a:t>
            </a:r>
            <a:br>
              <a:rPr lang="en-US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Deciding whether or not to count a hit in a FPS</a:t>
            </a:r>
          </a:p>
          <a:p>
            <a:pPr marL="806450" lvl="1" indent="-222250">
              <a:buSzPct val="65000"/>
            </a:pPr>
            <a:endParaRPr lang="en-US" sz="1800" dirty="0">
              <a:solidFill>
                <a:schemeClr val="bg1"/>
              </a:solidFill>
            </a:endParaRP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Preventing cheating, ensuring fairness</a:t>
            </a:r>
          </a:p>
          <a:p>
            <a:pPr marL="806450" lvl="1" indent="-222250">
              <a:buSzPct val="65000"/>
            </a:pPr>
            <a:endParaRPr lang="en-US" sz="1800" dirty="0">
              <a:solidFill>
                <a:schemeClr val="bg1"/>
              </a:solidFill>
            </a:endParaRPr>
          </a:p>
          <a:p>
            <a:pPr marL="349250" indent="-222250">
              <a:buSzPct val="65000"/>
            </a:pPr>
            <a:endParaRPr lang="en-US" sz="1800" dirty="0">
              <a:solidFill>
                <a:schemeClr val="bg1"/>
              </a:solidFill>
            </a:endParaRPr>
          </a:p>
          <a:p>
            <a:pPr marL="349250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But these are really </a:t>
            </a:r>
            <a:r>
              <a:rPr lang="en-US" sz="1800" dirty="0">
                <a:solidFill>
                  <a:srgbClr val="FFC000"/>
                </a:solidFill>
              </a:rPr>
              <a:t>systems problems in disguise</a:t>
            </a:r>
            <a:r>
              <a:rPr lang="en-US" sz="1800" dirty="0">
                <a:solidFill>
                  <a:schemeClr val="bg1"/>
                </a:solidFill>
              </a:rPr>
              <a:t>!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All we need is some “translation”</a:t>
            </a:r>
          </a:p>
        </p:txBody>
      </p:sp>
      <p:pic>
        <p:nvPicPr>
          <p:cNvPr id="9" name="Picture 8" descr="A cartoon of a person wearing a hat and glasses&#10;&#10;Description automatically generated">
            <a:extLst>
              <a:ext uri="{FF2B5EF4-FFF2-40B4-BE49-F238E27FC236}">
                <a16:creationId xmlns:a16="http://schemas.microsoft.com/office/drawing/2014/main" id="{680A2801-72F6-D67D-99F4-0CB65989F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089" y="-355325"/>
            <a:ext cx="2350604" cy="2350604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2AF1D30-918A-6B13-0F08-4C47B08C3BBD}"/>
              </a:ext>
            </a:extLst>
          </p:cNvPr>
          <p:cNvSpPr txBox="1">
            <a:spLocks/>
          </p:cNvSpPr>
          <p:nvPr/>
        </p:nvSpPr>
        <p:spPr>
          <a:xfrm>
            <a:off x="332965" y="1402089"/>
            <a:ext cx="6892784" cy="557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584200" lvl="1" indent="0">
              <a:buSzPct val="65000"/>
              <a:buNone/>
            </a:pPr>
            <a:r>
              <a:rPr lang="en-US" sz="1800" dirty="0">
                <a:solidFill>
                  <a:srgbClr val="00B050"/>
                </a:solidFill>
              </a:rPr>
              <a:t>Picking a good consistency model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2E6FDD-9802-DBE4-A6E9-3470BDDB8B5D}"/>
              </a:ext>
            </a:extLst>
          </p:cNvPr>
          <p:cNvSpPr txBox="1">
            <a:spLocks/>
          </p:cNvSpPr>
          <p:nvPr/>
        </p:nvSpPr>
        <p:spPr>
          <a:xfrm>
            <a:off x="332965" y="1970785"/>
            <a:ext cx="6892784" cy="557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584200" lvl="1" indent="0">
              <a:buSzPct val="65000"/>
              <a:buNone/>
            </a:pPr>
            <a:r>
              <a:rPr lang="en-US" sz="1800" dirty="0">
                <a:solidFill>
                  <a:srgbClr val="00B050"/>
                </a:solidFill>
              </a:rPr>
              <a:t>Speculative execution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EE4906C-7BC2-97D9-F973-77A87893F145}"/>
              </a:ext>
            </a:extLst>
          </p:cNvPr>
          <p:cNvSpPr txBox="1">
            <a:spLocks/>
          </p:cNvSpPr>
          <p:nvPr/>
        </p:nvSpPr>
        <p:spPr>
          <a:xfrm>
            <a:off x="342904" y="2555217"/>
            <a:ext cx="6892784" cy="557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584200" lvl="1" indent="0">
              <a:buSzPct val="65000"/>
              <a:buNone/>
            </a:pPr>
            <a:r>
              <a:rPr lang="en-US" sz="1800" dirty="0">
                <a:solidFill>
                  <a:srgbClr val="00B050"/>
                </a:solidFill>
              </a:rPr>
              <a:t>Reconciliation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0425AF7-794E-EF43-09E2-54D506CAB591}"/>
              </a:ext>
            </a:extLst>
          </p:cNvPr>
          <p:cNvSpPr txBox="1">
            <a:spLocks/>
          </p:cNvSpPr>
          <p:nvPr/>
        </p:nvSpPr>
        <p:spPr>
          <a:xfrm>
            <a:off x="332965" y="3119200"/>
            <a:ext cx="6892784" cy="557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584200" lvl="1" indent="0">
              <a:buSzPct val="65000"/>
              <a:buNone/>
            </a:pPr>
            <a:r>
              <a:rPr lang="en-US" sz="1800" dirty="0">
                <a:solidFill>
                  <a:srgbClr val="00B050"/>
                </a:solidFill>
              </a:rPr>
              <a:t>Security</a:t>
            </a: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022A0A45-602E-B178-BB5A-9A8FD177C68A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09C9688-1B0D-A9B9-5803-956DD45FF517}"/>
              </a:ext>
            </a:extLst>
          </p:cNvPr>
          <p:cNvSpPr/>
          <p:nvPr/>
        </p:nvSpPr>
        <p:spPr>
          <a:xfrm>
            <a:off x="1093305" y="4687366"/>
            <a:ext cx="122703" cy="3120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0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CA80CE-0326-4D56-00FD-8781E9BAE120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334E54-D938-4010-C398-B40FD03FBE7B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BE737A-E854-B082-A105-B5806842E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FE4647D-3DE6-00A9-F9DE-346466BB49AD}"/>
              </a:ext>
            </a:extLst>
          </p:cNvPr>
          <p:cNvSpPr txBox="1">
            <a:spLocks/>
          </p:cNvSpPr>
          <p:nvPr/>
        </p:nvSpPr>
        <p:spPr>
          <a:xfrm>
            <a:off x="221873" y="859397"/>
            <a:ext cx="8668311" cy="3235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349250" indent="-222250">
              <a:buSzPct val="65000"/>
            </a:pPr>
            <a:r>
              <a:rPr lang="en-US" sz="1800" dirty="0">
                <a:solidFill>
                  <a:srgbClr val="FFC000"/>
                </a:solidFill>
              </a:rPr>
              <a:t>Virtual-world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rgbClr val="FFC000"/>
                </a:solidFill>
              </a:rPr>
              <a:t>platforms</a:t>
            </a:r>
            <a:r>
              <a:rPr lang="en-US" sz="1800" dirty="0">
                <a:solidFill>
                  <a:schemeClr val="bg1"/>
                </a:solidFill>
              </a:rPr>
              <a:t> are basically </a:t>
            </a:r>
            <a:r>
              <a:rPr lang="en-US" sz="1800" dirty="0">
                <a:solidFill>
                  <a:srgbClr val="FFC000"/>
                </a:solidFill>
              </a:rPr>
              <a:t>cloud platforms</a:t>
            </a:r>
            <a:r>
              <a:rPr lang="en-US" sz="1800" dirty="0">
                <a:solidFill>
                  <a:schemeClr val="bg1"/>
                </a:solidFill>
              </a:rPr>
              <a:t>!</a:t>
            </a:r>
            <a:br>
              <a:rPr lang="en-US" sz="1800" dirty="0">
                <a:solidFill>
                  <a:srgbClr val="FFC000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  <a:p>
            <a:pPr marL="349250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But they </a:t>
            </a:r>
            <a:r>
              <a:rPr lang="en-US" sz="1800" dirty="0">
                <a:solidFill>
                  <a:srgbClr val="FF0000"/>
                </a:solidFill>
              </a:rPr>
              <a:t>don’t currently scale </a:t>
            </a:r>
            <a:r>
              <a:rPr lang="en-US" sz="1800" dirty="0">
                <a:solidFill>
                  <a:schemeClr val="bg1"/>
                </a:solidFill>
              </a:rPr>
              <a:t>to large virtual worlds!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Just many instances of small virtual worlds</a:t>
            </a:r>
            <a:br>
              <a:rPr lang="en-US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  <a:p>
            <a:pPr marL="349250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This is essentially a </a:t>
            </a:r>
            <a:r>
              <a:rPr lang="en-US" sz="1800" dirty="0">
                <a:solidFill>
                  <a:srgbClr val="FFC000"/>
                </a:solidFill>
              </a:rPr>
              <a:t>systems problem</a:t>
            </a:r>
            <a:r>
              <a:rPr lang="en-US" sz="1800" dirty="0">
                <a:solidFill>
                  <a:schemeClr val="bg1"/>
                </a:solidFill>
              </a:rPr>
              <a:t>!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Many key issues are core systems topics: security,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distribution, partitioning, load balancing, scheduling,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consistency, speculation, …</a:t>
            </a:r>
          </a:p>
          <a:p>
            <a:pPr marL="806450" lvl="1" indent="-222250">
              <a:buSzPct val="65000"/>
            </a:pPr>
            <a:endParaRPr lang="en-US" sz="1800" dirty="0">
              <a:solidFill>
                <a:schemeClr val="bg1"/>
              </a:solidFill>
            </a:endParaRPr>
          </a:p>
          <a:p>
            <a:pPr marL="349250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This could be an </a:t>
            </a:r>
            <a:r>
              <a:rPr lang="en-US" sz="1800" dirty="0">
                <a:solidFill>
                  <a:srgbClr val="FFC000"/>
                </a:solidFill>
              </a:rPr>
              <a:t>interesting challenge for our community </a:t>
            </a:r>
            <a:br>
              <a:rPr lang="en-US" sz="1800" dirty="0">
                <a:solidFill>
                  <a:srgbClr val="FFC000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to work on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… in collaboration with SIGGRAPH, GDC, RTSS/RTAS</a:t>
            </a:r>
          </a:p>
        </p:txBody>
      </p:sp>
      <p:pic>
        <p:nvPicPr>
          <p:cNvPr id="9" name="Google Shape;290;p31">
            <a:extLst>
              <a:ext uri="{FF2B5EF4-FFF2-40B4-BE49-F238E27FC236}">
                <a16:creationId xmlns:a16="http://schemas.microsoft.com/office/drawing/2014/main" id="{C692ABF7-6509-33B7-5060-9079B4167B1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832" r="49929"/>
          <a:stretch/>
        </p:blipFill>
        <p:spPr>
          <a:xfrm>
            <a:off x="6351104" y="959554"/>
            <a:ext cx="2689021" cy="35974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CC6FA8-F021-EE1A-5380-E3D53ADCE4DB}"/>
              </a:ext>
            </a:extLst>
          </p:cNvPr>
          <p:cNvSpPr txBox="1"/>
          <p:nvPr/>
        </p:nvSpPr>
        <p:spPr>
          <a:xfrm>
            <a:off x="2731850" y="3965625"/>
            <a:ext cx="113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Thank you!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C556F8-83B4-BA4C-900C-AE6BB8610C48}"/>
              </a:ext>
            </a:extLst>
          </p:cNvPr>
          <p:cNvSpPr txBox="1"/>
          <p:nvPr/>
        </p:nvSpPr>
        <p:spPr>
          <a:xfrm>
            <a:off x="2259765" y="4219246"/>
            <a:ext cx="2081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https://</a:t>
            </a:r>
            <a:r>
              <a:rPr lang="en-US" sz="1200" dirty="0" err="1">
                <a:solidFill>
                  <a:srgbClr val="00B050"/>
                </a:solidFill>
              </a:rPr>
              <a:t>research.roblox.com</a:t>
            </a:r>
            <a:r>
              <a:rPr lang="en-US" sz="1200" dirty="0">
                <a:solidFill>
                  <a:srgbClr val="00B050"/>
                </a:solidFill>
              </a:rPr>
              <a:t>/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2C81427-0F13-B997-CDF6-E4A0671A9A43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989E61-AB2E-60D4-FF9D-A7662803A8C3}"/>
              </a:ext>
            </a:extLst>
          </p:cNvPr>
          <p:cNvSpPr/>
          <p:nvPr/>
        </p:nvSpPr>
        <p:spPr>
          <a:xfrm>
            <a:off x="1093305" y="4687366"/>
            <a:ext cx="122703" cy="3120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73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 txBox="1">
            <a:spLocks noGrp="1"/>
          </p:cNvSpPr>
          <p:nvPr>
            <p:ph type="sldNum" idx="4294967295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47" name="Google Shape;247;p27"/>
          <p:cNvSpPr txBox="1">
            <a:spLocks noGrp="1"/>
          </p:cNvSpPr>
          <p:nvPr>
            <p:ph type="sldNum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 dirty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48" name="Google Shape;248;p27"/>
          <p:cNvSpPr txBox="1">
            <a:spLocks noGrp="1"/>
          </p:cNvSpPr>
          <p:nvPr>
            <p:ph type="title"/>
          </p:nvPr>
        </p:nvSpPr>
        <p:spPr>
          <a:xfrm>
            <a:off x="236764" y="228600"/>
            <a:ext cx="85725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Is the metaverse already here?</a:t>
            </a:r>
            <a:endParaRPr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F9C8DD-F5BB-9157-D39A-A17A6187828C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114301" y="3369195"/>
            <a:ext cx="8686800" cy="1388212"/>
          </a:xfrm>
        </p:spPr>
        <p:txBody>
          <a:bodyPr>
            <a:normAutofit fontScale="92500" lnSpcReduction="10000"/>
          </a:bodyPr>
          <a:lstStyle/>
          <a:p>
            <a:pPr marL="349250" indent="-222250">
              <a:buSzPct val="65000"/>
            </a:pPr>
            <a:r>
              <a:rPr lang="en-US" dirty="0"/>
              <a:t>“Snow Crash” describes a </a:t>
            </a:r>
            <a:r>
              <a:rPr lang="en-US" dirty="0">
                <a:solidFill>
                  <a:srgbClr val="FFC000"/>
                </a:solidFill>
              </a:rPr>
              <a:t>giant</a:t>
            </a:r>
            <a:r>
              <a:rPr lang="en-US" dirty="0"/>
              <a:t>, immersive </a:t>
            </a:r>
            <a:r>
              <a:rPr lang="en-US" dirty="0">
                <a:solidFill>
                  <a:srgbClr val="FFC000"/>
                </a:solidFill>
              </a:rPr>
              <a:t>virtual world </a:t>
            </a:r>
            <a:r>
              <a:rPr lang="en-US" dirty="0"/>
              <a:t>called the </a:t>
            </a:r>
            <a:r>
              <a:rPr lang="en-US" dirty="0">
                <a:solidFill>
                  <a:srgbClr val="FFC000"/>
                </a:solidFill>
              </a:rPr>
              <a:t>Metaverse</a:t>
            </a:r>
            <a:br>
              <a:rPr lang="en-US" dirty="0">
                <a:solidFill>
                  <a:srgbClr val="FFC000"/>
                </a:solidFill>
              </a:rPr>
            </a:br>
            <a:br>
              <a:rPr lang="en-US" dirty="0">
                <a:solidFill>
                  <a:srgbClr val="FFC000"/>
                </a:solidFill>
              </a:rPr>
            </a:br>
            <a:endParaRPr lang="en-US" dirty="0">
              <a:solidFill>
                <a:srgbClr val="FFC000"/>
              </a:solidFill>
            </a:endParaRPr>
          </a:p>
          <a:p>
            <a:pPr marL="349250" indent="-222250">
              <a:buSzPct val="65000"/>
            </a:pPr>
            <a:r>
              <a:rPr lang="en-US" dirty="0"/>
              <a:t>Roblox, Minecraft, Fortnite, Second Life, … offer very similar worlds today</a:t>
            </a:r>
          </a:p>
          <a:p>
            <a:pPr marL="349250" indent="-222250">
              <a:buSzPct val="65000"/>
            </a:pPr>
            <a:r>
              <a:rPr lang="en-US" dirty="0"/>
              <a:t>They have millions of users!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9F4BB2-794F-8C5F-9B4C-479ABD620452}"/>
              </a:ext>
            </a:extLst>
          </p:cNvPr>
          <p:cNvSpPr txBox="1"/>
          <p:nvPr/>
        </p:nvSpPr>
        <p:spPr>
          <a:xfrm>
            <a:off x="2286000" y="241786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6" name="Google Shape;213;p25">
            <a:extLst>
              <a:ext uri="{FF2B5EF4-FFF2-40B4-BE49-F238E27FC236}">
                <a16:creationId xmlns:a16="http://schemas.microsoft.com/office/drawing/2014/main" id="{9460D632-94D2-9302-65CB-0A23F5E8344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344053"/>
            <a:ext cx="4229100" cy="2378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03;p27">
            <a:extLst>
              <a:ext uri="{FF2B5EF4-FFF2-40B4-BE49-F238E27FC236}">
                <a16:creationId xmlns:a16="http://schemas.microsoft.com/office/drawing/2014/main" id="{EDAD76F9-01AD-069B-8B84-D4E926F019C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835" y="1199736"/>
            <a:ext cx="3508513" cy="2143664"/>
          </a:xfrm>
          <a:prstGeom prst="roundRect">
            <a:avLst>
              <a:gd name="adj" fmla="val 2730"/>
            </a:avLst>
          </a:prstGeom>
          <a:noFill/>
          <a:ln>
            <a:noFill/>
          </a:ln>
        </p:spPr>
      </p:pic>
      <p:pic>
        <p:nvPicPr>
          <p:cNvPr id="249" name="Google Shape;24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4533" y="830246"/>
            <a:ext cx="3971255" cy="22338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0C5481-719F-837C-3097-615887531E58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4C5060-DBB8-B687-3613-4092D7F43327}"/>
              </a:ext>
            </a:extLst>
          </p:cNvPr>
          <p:cNvSpPr/>
          <p:nvPr/>
        </p:nvSpPr>
        <p:spPr>
          <a:xfrm>
            <a:off x="1093305" y="4687366"/>
            <a:ext cx="122703" cy="3120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48714-001B-60D3-1A61-837972266B4C}"/>
              </a:ext>
            </a:extLst>
          </p:cNvPr>
          <p:cNvSpPr txBox="1"/>
          <p:nvPr/>
        </p:nvSpPr>
        <p:spPr>
          <a:xfrm>
            <a:off x="-167104" y="3701067"/>
            <a:ext cx="7548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	“Hiro is approaching the Street. It is the Broadway, the Champs </a:t>
            </a:r>
            <a:r>
              <a:rPr lang="en-US" sz="1200" dirty="0" err="1">
                <a:solidFill>
                  <a:srgbClr val="00B050"/>
                </a:solidFill>
              </a:rPr>
              <a:t>Élysées</a:t>
            </a:r>
            <a:r>
              <a:rPr lang="en-US" sz="1200" dirty="0">
                <a:solidFill>
                  <a:srgbClr val="00B050"/>
                </a:solidFill>
              </a:rPr>
              <a:t> of the Metaverse. […] </a:t>
            </a:r>
            <a:br>
              <a:rPr lang="en-US" sz="1200" dirty="0">
                <a:solidFill>
                  <a:srgbClr val="00B050"/>
                </a:solidFill>
              </a:rPr>
            </a:br>
            <a:r>
              <a:rPr lang="en-US" sz="1200" dirty="0">
                <a:solidFill>
                  <a:srgbClr val="00B050"/>
                </a:solidFill>
              </a:rPr>
              <a:t>                       It does not really exist. But right now, millions of people are walking up and down it.”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97997BD-AD02-A386-0665-713038358091}"/>
              </a:ext>
            </a:extLst>
          </p:cNvPr>
          <p:cNvSpPr txBox="1">
            <a:spLocks/>
          </p:cNvSpPr>
          <p:nvPr/>
        </p:nvSpPr>
        <p:spPr>
          <a:xfrm>
            <a:off x="4609368" y="3368858"/>
            <a:ext cx="4612119" cy="50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127000" indent="0">
              <a:buSzPct val="65000"/>
              <a:buNone/>
            </a:pPr>
            <a:r>
              <a:rPr lang="en-US" sz="1500" dirty="0"/>
              <a:t>+ upload it to a publicly accessible platform</a:t>
            </a:r>
          </a:p>
        </p:txBody>
      </p:sp>
      <p:sp>
        <p:nvSpPr>
          <p:cNvPr id="246" name="Google Shape;246;p27"/>
          <p:cNvSpPr txBox="1">
            <a:spLocks noGrp="1"/>
          </p:cNvSpPr>
          <p:nvPr>
            <p:ph type="sldNum" idx="4294967295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47" name="Google Shape;247;p27"/>
          <p:cNvSpPr txBox="1">
            <a:spLocks noGrp="1"/>
          </p:cNvSpPr>
          <p:nvPr>
            <p:ph type="sldNum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 dirty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48" name="Google Shape;248;p27"/>
          <p:cNvSpPr txBox="1">
            <a:spLocks noGrp="1"/>
          </p:cNvSpPr>
          <p:nvPr>
            <p:ph type="title"/>
          </p:nvPr>
        </p:nvSpPr>
        <p:spPr>
          <a:xfrm>
            <a:off x="236764" y="228600"/>
            <a:ext cx="85725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closer look</a:t>
            </a:r>
            <a:endParaRPr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F9C8DD-F5BB-9157-D39A-A17A6187828C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114300" y="3368747"/>
            <a:ext cx="8923564" cy="1265958"/>
          </a:xfrm>
        </p:spPr>
        <p:txBody>
          <a:bodyPr>
            <a:normAutofit/>
          </a:bodyPr>
          <a:lstStyle/>
          <a:p>
            <a:pPr marL="349250" indent="-222250">
              <a:buSzPct val="65000"/>
            </a:pPr>
            <a:r>
              <a:rPr lang="en-US" sz="1500" dirty="0"/>
              <a:t>Anyone can build a virtual world (“experience”) </a:t>
            </a:r>
          </a:p>
          <a:p>
            <a:pPr marL="349250" indent="-222250">
              <a:buSzPct val="65000"/>
            </a:pPr>
            <a:r>
              <a:rPr lang="en-US" sz="1500" dirty="0"/>
              <a:t>Platform has a large resource pool + broad network access</a:t>
            </a:r>
          </a:p>
          <a:p>
            <a:pPr marL="349250" indent="-222250">
              <a:buSzPct val="65000"/>
            </a:pPr>
            <a:r>
              <a:rPr lang="en-US" sz="1500" dirty="0"/>
              <a:t>Elastic provisioning when players join an experience</a:t>
            </a:r>
          </a:p>
          <a:p>
            <a:pPr marL="349250" indent="-222250">
              <a:buSzPct val="65000"/>
            </a:pPr>
            <a:r>
              <a:rPr lang="en-US" sz="1500" dirty="0"/>
              <a:t>This almost sounds like a </a:t>
            </a:r>
            <a:r>
              <a:rPr lang="en-US" sz="1500" dirty="0">
                <a:solidFill>
                  <a:srgbClr val="FFC000"/>
                </a:solidFill>
              </a:rPr>
              <a:t>cloud service</a:t>
            </a:r>
            <a:r>
              <a:rPr lang="en-US" sz="1500" dirty="0"/>
              <a:t>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B5E0C0-C7D7-D6FE-D6AC-5EA5AEB4245B}"/>
              </a:ext>
            </a:extLst>
          </p:cNvPr>
          <p:cNvSpPr/>
          <p:nvPr/>
        </p:nvSpPr>
        <p:spPr>
          <a:xfrm>
            <a:off x="1891393" y="3727976"/>
            <a:ext cx="1763486" cy="257422"/>
          </a:xfrm>
          <a:prstGeom prst="rect">
            <a:avLst/>
          </a:prstGeom>
          <a:solidFill>
            <a:srgbClr val="FFC000">
              <a:alpha val="3451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ED50A5-CB42-22BD-A453-20D6582A46A2}"/>
              </a:ext>
            </a:extLst>
          </p:cNvPr>
          <p:cNvSpPr/>
          <p:nvPr/>
        </p:nvSpPr>
        <p:spPr>
          <a:xfrm>
            <a:off x="522514" y="3989727"/>
            <a:ext cx="1763486" cy="257422"/>
          </a:xfrm>
          <a:prstGeom prst="rect">
            <a:avLst/>
          </a:prstGeom>
          <a:solidFill>
            <a:srgbClr val="FFC000">
              <a:alpha val="3451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DBEEE2-A96D-1780-CA7E-590FFEE4C988}"/>
              </a:ext>
            </a:extLst>
          </p:cNvPr>
          <p:cNvSpPr/>
          <p:nvPr/>
        </p:nvSpPr>
        <p:spPr>
          <a:xfrm>
            <a:off x="3852805" y="3727976"/>
            <a:ext cx="2066301" cy="257422"/>
          </a:xfrm>
          <a:prstGeom prst="rect">
            <a:avLst/>
          </a:prstGeom>
          <a:solidFill>
            <a:srgbClr val="FFC000">
              <a:alpha val="3451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055A1E-36B8-58E7-B472-B52B43158842}"/>
              </a:ext>
            </a:extLst>
          </p:cNvPr>
          <p:cNvSpPr/>
          <p:nvPr/>
        </p:nvSpPr>
        <p:spPr>
          <a:xfrm>
            <a:off x="6219456" y="3470554"/>
            <a:ext cx="2532658" cy="257422"/>
          </a:xfrm>
          <a:prstGeom prst="rect">
            <a:avLst/>
          </a:prstGeom>
          <a:solidFill>
            <a:srgbClr val="FFC000">
              <a:alpha val="3451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9D01D9-5F17-B61A-3DAD-CB44C24D5DF2}"/>
              </a:ext>
            </a:extLst>
          </p:cNvPr>
          <p:cNvGrpSpPr/>
          <p:nvPr/>
        </p:nvGrpSpPr>
        <p:grpSpPr>
          <a:xfrm>
            <a:off x="417246" y="1111401"/>
            <a:ext cx="1208985" cy="2045710"/>
            <a:chOff x="417246" y="1111401"/>
            <a:chExt cx="1208985" cy="2045710"/>
          </a:xfrm>
        </p:grpSpPr>
        <p:pic>
          <p:nvPicPr>
            <p:cNvPr id="16" name="Google Shape;194;p23">
              <a:extLst>
                <a:ext uri="{FF2B5EF4-FFF2-40B4-BE49-F238E27FC236}">
                  <a16:creationId xmlns:a16="http://schemas.microsoft.com/office/drawing/2014/main" id="{2C092A02-E23D-B708-7A54-B456123C39E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31143" r="31981"/>
            <a:stretch/>
          </p:blipFill>
          <p:spPr>
            <a:xfrm>
              <a:off x="505137" y="1779296"/>
              <a:ext cx="491053" cy="665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96;p23">
              <a:extLst>
                <a:ext uri="{FF2B5EF4-FFF2-40B4-BE49-F238E27FC236}">
                  <a16:creationId xmlns:a16="http://schemas.microsoft.com/office/drawing/2014/main" id="{35B7E576-CB79-AE71-FB6D-830B7FED055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8111" r="2035"/>
            <a:stretch/>
          </p:blipFill>
          <p:spPr>
            <a:xfrm>
              <a:off x="509519" y="1112844"/>
              <a:ext cx="486671" cy="66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200;p23">
              <a:extLst>
                <a:ext uri="{FF2B5EF4-FFF2-40B4-BE49-F238E27FC236}">
                  <a16:creationId xmlns:a16="http://schemas.microsoft.com/office/drawing/2014/main" id="{36F0001B-D6F4-3F1D-C94E-8C81E0B71F6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19757" r="19298"/>
            <a:stretch/>
          </p:blipFill>
          <p:spPr>
            <a:xfrm>
              <a:off x="998425" y="1774012"/>
              <a:ext cx="496956" cy="665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6;p23">
              <a:extLst>
                <a:ext uri="{FF2B5EF4-FFF2-40B4-BE49-F238E27FC236}">
                  <a16:creationId xmlns:a16="http://schemas.microsoft.com/office/drawing/2014/main" id="{1F6071A8-CE6B-776B-8EF0-DB0379B04E2A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03391" y="1111401"/>
              <a:ext cx="496956" cy="6626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8B9BD83-5BFD-5739-A0E1-8737BF82B33F}"/>
                </a:ext>
              </a:extLst>
            </p:cNvPr>
            <p:cNvSpPr txBox="1"/>
            <p:nvPr/>
          </p:nvSpPr>
          <p:spPr>
            <a:xfrm>
              <a:off x="417246" y="2633891"/>
              <a:ext cx="12089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Creators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(Roblox: 3M)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AE7D52F-43F1-3106-8C82-A2DCD5098A0F}"/>
              </a:ext>
            </a:extLst>
          </p:cNvPr>
          <p:cNvGrpSpPr/>
          <p:nvPr/>
        </p:nvGrpSpPr>
        <p:grpSpPr>
          <a:xfrm>
            <a:off x="1589998" y="1363214"/>
            <a:ext cx="2266756" cy="1791835"/>
            <a:chOff x="1589998" y="1363214"/>
            <a:chExt cx="2266756" cy="1791835"/>
          </a:xfrm>
        </p:grpSpPr>
        <p:pic>
          <p:nvPicPr>
            <p:cNvPr id="249" name="Google Shape;249;p2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188342" y="1593391"/>
              <a:ext cx="922266" cy="51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13;p25">
              <a:extLst>
                <a:ext uri="{FF2B5EF4-FFF2-40B4-BE49-F238E27FC236}">
                  <a16:creationId xmlns:a16="http://schemas.microsoft.com/office/drawing/2014/main" id="{CED1799F-113B-F483-14CE-C05CB6F2E21A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480709" y="1363214"/>
              <a:ext cx="876251" cy="4928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303;p27">
              <a:extLst>
                <a:ext uri="{FF2B5EF4-FFF2-40B4-BE49-F238E27FC236}">
                  <a16:creationId xmlns:a16="http://schemas.microsoft.com/office/drawing/2014/main" id="{E3EA05B4-A1D1-AE69-6641-715AE3BE4F33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768098" y="1504757"/>
              <a:ext cx="849074" cy="518775"/>
            </a:xfrm>
            <a:prstGeom prst="roundRect">
              <a:avLst>
                <a:gd name="adj" fmla="val 2730"/>
              </a:avLst>
            </a:prstGeom>
            <a:noFill/>
            <a:ln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4476BA6-AE77-EBCB-30FE-1D3CCDECEAB2}"/>
                </a:ext>
              </a:extLst>
            </p:cNvPr>
            <p:cNvSpPr txBox="1"/>
            <p:nvPr/>
          </p:nvSpPr>
          <p:spPr>
            <a:xfrm>
              <a:off x="1980919" y="2631829"/>
              <a:ext cx="18758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Experiences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(Roblox: 5.6M active)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65018A4-5B05-161F-F95D-83BAFF38A90D}"/>
                </a:ext>
              </a:extLst>
            </p:cNvPr>
            <p:cNvCxnSpPr>
              <a:cxnSpLocks/>
            </p:cNvCxnSpPr>
            <p:nvPr/>
          </p:nvCxnSpPr>
          <p:spPr>
            <a:xfrm>
              <a:off x="1589998" y="1784620"/>
              <a:ext cx="480102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BBD0A2F-E690-2E09-AB5D-8207B9674DF0}"/>
              </a:ext>
            </a:extLst>
          </p:cNvPr>
          <p:cNvGrpSpPr/>
          <p:nvPr/>
        </p:nvGrpSpPr>
        <p:grpSpPr>
          <a:xfrm>
            <a:off x="6052294" y="1192415"/>
            <a:ext cx="2837889" cy="1962635"/>
            <a:chOff x="6052294" y="1192415"/>
            <a:chExt cx="2837889" cy="1962635"/>
          </a:xfrm>
        </p:grpSpPr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9E78625C-1C3D-5B45-D77E-520131299397}"/>
                </a:ext>
              </a:extLst>
            </p:cNvPr>
            <p:cNvGrpSpPr/>
            <p:nvPr/>
          </p:nvGrpSpPr>
          <p:grpSpPr>
            <a:xfrm flipH="1">
              <a:off x="6608145" y="1192415"/>
              <a:ext cx="2282038" cy="1151028"/>
              <a:chOff x="6136823" y="821395"/>
              <a:chExt cx="2199416" cy="1109355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36E81D27-B854-83F5-1BA9-D5E2F74462C9}"/>
                  </a:ext>
                </a:extLst>
              </p:cNvPr>
              <p:cNvGrpSpPr/>
              <p:nvPr/>
            </p:nvGrpSpPr>
            <p:grpSpPr>
              <a:xfrm>
                <a:off x="7412237" y="1011035"/>
                <a:ext cx="516041" cy="288598"/>
                <a:chOff x="4774683" y="4784529"/>
                <a:chExt cx="688054" cy="384797"/>
              </a:xfrm>
            </p:grpSpPr>
            <p:pic>
              <p:nvPicPr>
                <p:cNvPr id="36" name="Picture 35" descr="greenguy">
                  <a:extLst>
                    <a:ext uri="{FF2B5EF4-FFF2-40B4-BE49-F238E27FC236}">
                      <a16:creationId xmlns:a16="http://schemas.microsoft.com/office/drawing/2014/main" id="{D9D9BD3B-56CA-E59D-551E-2A3517CFFB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4774683" y="4784529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93554F34-7BDB-D314-0AE4-D5F9A0CFC5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4662" y="4841251"/>
                  <a:ext cx="328075" cy="328075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302059D-C4CB-AABD-162B-31A4B44330AD}"/>
                  </a:ext>
                </a:extLst>
              </p:cNvPr>
              <p:cNvGrpSpPr/>
              <p:nvPr/>
            </p:nvGrpSpPr>
            <p:grpSpPr>
              <a:xfrm>
                <a:off x="6450512" y="1363718"/>
                <a:ext cx="516041" cy="288598"/>
                <a:chOff x="4649176" y="4428320"/>
                <a:chExt cx="688054" cy="384797"/>
              </a:xfrm>
            </p:grpSpPr>
            <p:pic>
              <p:nvPicPr>
                <p:cNvPr id="39" name="Picture 19" descr="greenguy">
                  <a:extLst>
                    <a:ext uri="{FF2B5EF4-FFF2-40B4-BE49-F238E27FC236}">
                      <a16:creationId xmlns:a16="http://schemas.microsoft.com/office/drawing/2014/main" id="{66EAADBF-628E-9337-9DD4-A77EA40886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4649176" y="4428320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99FB2D85-7817-063E-87B8-092324AD42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09155" y="4485042"/>
                  <a:ext cx="328075" cy="328075"/>
                </a:xfrm>
                <a:prstGeom prst="rect">
                  <a:avLst/>
                </a:prstGeom>
              </p:spPr>
            </p:pic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73A2A71-263A-2922-A09C-C2BFEC095D45}"/>
                  </a:ext>
                </a:extLst>
              </p:cNvPr>
              <p:cNvSpPr txBox="1"/>
              <p:nvPr/>
            </p:nvSpPr>
            <p:spPr>
              <a:xfrm rot="16200000">
                <a:off x="7917054" y="1177486"/>
                <a:ext cx="5613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Users</a:t>
                </a: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E61136AD-8DE9-3B68-A1D1-E0C502FECC80}"/>
                  </a:ext>
                </a:extLst>
              </p:cNvPr>
              <p:cNvGrpSpPr/>
              <p:nvPr/>
            </p:nvGrpSpPr>
            <p:grpSpPr>
              <a:xfrm>
                <a:off x="7300848" y="1382889"/>
                <a:ext cx="437268" cy="329025"/>
                <a:chOff x="6520118" y="3698445"/>
                <a:chExt cx="583024" cy="438700"/>
              </a:xfrm>
            </p:grpSpPr>
            <p:pic>
              <p:nvPicPr>
                <p:cNvPr id="43" name="Picture 19" descr="greenguy">
                  <a:extLst>
                    <a:ext uri="{FF2B5EF4-FFF2-40B4-BE49-F238E27FC236}">
                      <a16:creationId xmlns:a16="http://schemas.microsoft.com/office/drawing/2014/main" id="{22F83964-1A5D-E0E4-9A03-4D9CC8B5E7E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6520118" y="3698445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43" descr="A close-up of a cell pho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0E0410FD-E90C-8322-222E-A7342FBA54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04914" y="3752348"/>
                  <a:ext cx="198228" cy="384797"/>
                </a:xfrm>
                <a:prstGeom prst="rect">
                  <a:avLst/>
                </a:prstGeom>
              </p:spPr>
            </p:pic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DE3B763A-A029-9857-215F-EB6EEB4E7EE8}"/>
                  </a:ext>
                </a:extLst>
              </p:cNvPr>
              <p:cNvGrpSpPr/>
              <p:nvPr/>
            </p:nvGrpSpPr>
            <p:grpSpPr>
              <a:xfrm>
                <a:off x="6222490" y="946212"/>
                <a:ext cx="431101" cy="346436"/>
                <a:chOff x="5082307" y="3116210"/>
                <a:chExt cx="574801" cy="461914"/>
              </a:xfrm>
            </p:grpSpPr>
            <p:pic>
              <p:nvPicPr>
                <p:cNvPr id="46" name="Picture 19" descr="greenguy">
                  <a:extLst>
                    <a:ext uri="{FF2B5EF4-FFF2-40B4-BE49-F238E27FC236}">
                      <a16:creationId xmlns:a16="http://schemas.microsoft.com/office/drawing/2014/main" id="{20B0C7ED-EA4D-D6A8-5EEA-F75622B658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5082307" y="3116210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46" descr="A close-up of a cell pho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D40B9E14-A65E-9195-E8F7-6F459B8969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58880" y="3193327"/>
                  <a:ext cx="198228" cy="384797"/>
                </a:xfrm>
                <a:prstGeom prst="rect">
                  <a:avLst/>
                </a:prstGeom>
              </p:spPr>
            </p:pic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D9FF1A0-5588-8E24-2BA9-EFA97651E3AE}"/>
                  </a:ext>
                </a:extLst>
              </p:cNvPr>
              <p:cNvGrpSpPr/>
              <p:nvPr/>
            </p:nvGrpSpPr>
            <p:grpSpPr>
              <a:xfrm>
                <a:off x="6802365" y="1108604"/>
                <a:ext cx="438983" cy="391529"/>
                <a:chOff x="5855474" y="3332732"/>
                <a:chExt cx="585311" cy="522038"/>
              </a:xfrm>
            </p:grpSpPr>
            <p:pic>
              <p:nvPicPr>
                <p:cNvPr id="49" name="Picture 19" descr="greenguy">
                  <a:extLst>
                    <a:ext uri="{FF2B5EF4-FFF2-40B4-BE49-F238E27FC236}">
                      <a16:creationId xmlns:a16="http://schemas.microsoft.com/office/drawing/2014/main" id="{17BD1D5D-5989-B0FE-9BE8-302F5DA695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5855474" y="3332732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0" name="Picture 49" descr="A picture containing text, mirror&#10;&#10;Description automatically generated">
                  <a:extLst>
                    <a:ext uri="{FF2B5EF4-FFF2-40B4-BE49-F238E27FC236}">
                      <a16:creationId xmlns:a16="http://schemas.microsoft.com/office/drawing/2014/main" id="{5F239978-54FE-7365-25B4-DEA5CA45D4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36321" y="3434225"/>
                  <a:ext cx="204464" cy="420545"/>
                </a:xfrm>
                <a:prstGeom prst="rect">
                  <a:avLst/>
                </a:prstGeom>
              </p:spPr>
            </p:pic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9FC3600-A2DD-F1CC-F59C-73A23436D402}"/>
                  </a:ext>
                </a:extLst>
              </p:cNvPr>
              <p:cNvGrpSpPr/>
              <p:nvPr/>
            </p:nvGrpSpPr>
            <p:grpSpPr>
              <a:xfrm>
                <a:off x="6136823" y="1499741"/>
                <a:ext cx="516041" cy="288598"/>
                <a:chOff x="4774683" y="4784529"/>
                <a:chExt cx="688054" cy="384797"/>
              </a:xfrm>
            </p:grpSpPr>
            <p:pic>
              <p:nvPicPr>
                <p:cNvPr id="52" name="Picture 51" descr="greenguy">
                  <a:extLst>
                    <a:ext uri="{FF2B5EF4-FFF2-40B4-BE49-F238E27FC236}">
                      <a16:creationId xmlns:a16="http://schemas.microsoft.com/office/drawing/2014/main" id="{699EFE8A-0359-390A-86A1-E4896D3E8D5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4774683" y="4784529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6E606C51-4AD8-79FD-3519-87A654918C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4662" y="4841251"/>
                  <a:ext cx="328075" cy="328075"/>
                </a:xfrm>
                <a:prstGeom prst="rect">
                  <a:avLst/>
                </a:prstGeom>
              </p:spPr>
            </p:pic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0757A020-E5C9-26AD-08EF-F8B1FFC4D841}"/>
                  </a:ext>
                </a:extLst>
              </p:cNvPr>
              <p:cNvGrpSpPr/>
              <p:nvPr/>
            </p:nvGrpSpPr>
            <p:grpSpPr>
              <a:xfrm>
                <a:off x="6627348" y="976416"/>
                <a:ext cx="516041" cy="288598"/>
                <a:chOff x="4649176" y="4428320"/>
                <a:chExt cx="688054" cy="384797"/>
              </a:xfrm>
            </p:grpSpPr>
            <p:pic>
              <p:nvPicPr>
                <p:cNvPr id="55" name="Picture 19" descr="greenguy">
                  <a:extLst>
                    <a:ext uri="{FF2B5EF4-FFF2-40B4-BE49-F238E27FC236}">
                      <a16:creationId xmlns:a16="http://schemas.microsoft.com/office/drawing/2014/main" id="{AE8961BD-AD1C-C6BA-FBF7-69B7DD4B6F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4649176" y="4428320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82EF1914-58DD-2436-2A30-DE14F17F15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09155" y="4485042"/>
                  <a:ext cx="328075" cy="328075"/>
                </a:xfrm>
                <a:prstGeom prst="rect">
                  <a:avLst/>
                </a:prstGeom>
              </p:spPr>
            </p:pic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345D6F9-A0B8-44F1-E359-EB012D8894ED}"/>
                  </a:ext>
                </a:extLst>
              </p:cNvPr>
              <p:cNvGrpSpPr/>
              <p:nvPr/>
            </p:nvGrpSpPr>
            <p:grpSpPr>
              <a:xfrm>
                <a:off x="6777602" y="821395"/>
                <a:ext cx="437268" cy="329025"/>
                <a:chOff x="6520118" y="3698445"/>
                <a:chExt cx="583024" cy="438700"/>
              </a:xfrm>
            </p:grpSpPr>
            <p:pic>
              <p:nvPicPr>
                <p:cNvPr id="58" name="Picture 19" descr="greenguy">
                  <a:extLst>
                    <a:ext uri="{FF2B5EF4-FFF2-40B4-BE49-F238E27FC236}">
                      <a16:creationId xmlns:a16="http://schemas.microsoft.com/office/drawing/2014/main" id="{E9A11D68-8B48-7FE0-B56F-ADD3981C39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6520118" y="3698445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9" name="Picture 58" descr="A close-up of a cell pho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92DBB76-89A1-8EA0-6066-8737FD2191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04914" y="3752348"/>
                  <a:ext cx="198228" cy="384797"/>
                </a:xfrm>
                <a:prstGeom prst="rect">
                  <a:avLst/>
                </a:prstGeom>
              </p:spPr>
            </p:pic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96B44541-590E-D146-78B2-E476ED8DB176}"/>
                  </a:ext>
                </a:extLst>
              </p:cNvPr>
              <p:cNvGrpSpPr/>
              <p:nvPr/>
            </p:nvGrpSpPr>
            <p:grpSpPr>
              <a:xfrm>
                <a:off x="6905967" y="1342594"/>
                <a:ext cx="431101" cy="346436"/>
                <a:chOff x="5082307" y="3116210"/>
                <a:chExt cx="574801" cy="461914"/>
              </a:xfrm>
            </p:grpSpPr>
            <p:pic>
              <p:nvPicPr>
                <p:cNvPr id="61" name="Picture 19" descr="greenguy">
                  <a:extLst>
                    <a:ext uri="{FF2B5EF4-FFF2-40B4-BE49-F238E27FC236}">
                      <a16:creationId xmlns:a16="http://schemas.microsoft.com/office/drawing/2014/main" id="{E1A861A0-390B-AA68-1AA8-C3C2DBE035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5082307" y="3116210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2" name="Picture 61" descr="A close-up of a cell pho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ECFFDE41-3842-FF07-C366-6DC7599541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58880" y="3193327"/>
                  <a:ext cx="198228" cy="384797"/>
                </a:xfrm>
                <a:prstGeom prst="rect">
                  <a:avLst/>
                </a:prstGeom>
              </p:spPr>
            </p:pic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D69FCFC2-6645-C6F1-8226-D8181AEF1563}"/>
                  </a:ext>
                </a:extLst>
              </p:cNvPr>
              <p:cNvGrpSpPr/>
              <p:nvPr/>
            </p:nvGrpSpPr>
            <p:grpSpPr>
              <a:xfrm>
                <a:off x="6291595" y="1404261"/>
                <a:ext cx="438983" cy="391529"/>
                <a:chOff x="5855474" y="3332732"/>
                <a:chExt cx="585311" cy="522038"/>
              </a:xfrm>
            </p:grpSpPr>
            <p:pic>
              <p:nvPicPr>
                <p:cNvPr id="192" name="Picture 19" descr="greenguy">
                  <a:extLst>
                    <a:ext uri="{FF2B5EF4-FFF2-40B4-BE49-F238E27FC236}">
                      <a16:creationId xmlns:a16="http://schemas.microsoft.com/office/drawing/2014/main" id="{6A1E2AB9-136B-B2F5-4D77-FE051C59B9D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5855474" y="3332732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93" name="Picture 192" descr="A picture containing text, mirror&#10;&#10;Description automatically generated">
                  <a:extLst>
                    <a:ext uri="{FF2B5EF4-FFF2-40B4-BE49-F238E27FC236}">
                      <a16:creationId xmlns:a16="http://schemas.microsoft.com/office/drawing/2014/main" id="{897BE8D1-53DC-2A74-C575-9A0EB18915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36321" y="3434225"/>
                  <a:ext cx="204464" cy="420545"/>
                </a:xfrm>
                <a:prstGeom prst="rect">
                  <a:avLst/>
                </a:prstGeom>
              </p:spPr>
            </p:pic>
          </p:grp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6916B675-004A-B5BF-8244-9F12AE0759EA}"/>
                  </a:ext>
                </a:extLst>
              </p:cNvPr>
              <p:cNvGrpSpPr/>
              <p:nvPr/>
            </p:nvGrpSpPr>
            <p:grpSpPr>
              <a:xfrm>
                <a:off x="7554741" y="1165669"/>
                <a:ext cx="516041" cy="288598"/>
                <a:chOff x="4774683" y="4784529"/>
                <a:chExt cx="688054" cy="384797"/>
              </a:xfrm>
            </p:grpSpPr>
            <p:pic>
              <p:nvPicPr>
                <p:cNvPr id="195" name="Picture 194" descr="greenguy">
                  <a:extLst>
                    <a:ext uri="{FF2B5EF4-FFF2-40B4-BE49-F238E27FC236}">
                      <a16:creationId xmlns:a16="http://schemas.microsoft.com/office/drawing/2014/main" id="{1D43E83D-9895-D2CE-9150-FB949A966C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4774683" y="4784529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96" name="Picture 195">
                  <a:extLst>
                    <a:ext uri="{FF2B5EF4-FFF2-40B4-BE49-F238E27FC236}">
                      <a16:creationId xmlns:a16="http://schemas.microsoft.com/office/drawing/2014/main" id="{39D953F1-0AD4-A26D-8ABE-56C04187BE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4662" y="4841251"/>
                  <a:ext cx="328075" cy="328075"/>
                </a:xfrm>
                <a:prstGeom prst="rect">
                  <a:avLst/>
                </a:prstGeom>
              </p:spPr>
            </p:pic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5BC1346C-7CA2-595D-B8EC-0D0433490B29}"/>
                  </a:ext>
                </a:extLst>
              </p:cNvPr>
              <p:cNvGrpSpPr/>
              <p:nvPr/>
            </p:nvGrpSpPr>
            <p:grpSpPr>
              <a:xfrm>
                <a:off x="6593015" y="1518352"/>
                <a:ext cx="516041" cy="288598"/>
                <a:chOff x="4649176" y="4428320"/>
                <a:chExt cx="688054" cy="384797"/>
              </a:xfrm>
            </p:grpSpPr>
            <p:pic>
              <p:nvPicPr>
                <p:cNvPr id="198" name="Picture 19" descr="greenguy">
                  <a:extLst>
                    <a:ext uri="{FF2B5EF4-FFF2-40B4-BE49-F238E27FC236}">
                      <a16:creationId xmlns:a16="http://schemas.microsoft.com/office/drawing/2014/main" id="{C6B86BB9-0CF8-67D0-4B36-E4BE93CBB2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4649176" y="4428320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99" name="Picture 198">
                  <a:extLst>
                    <a:ext uri="{FF2B5EF4-FFF2-40B4-BE49-F238E27FC236}">
                      <a16:creationId xmlns:a16="http://schemas.microsoft.com/office/drawing/2014/main" id="{33790038-745D-851E-FDC4-4FD87218E7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09155" y="4485042"/>
                  <a:ext cx="328075" cy="328075"/>
                </a:xfrm>
                <a:prstGeom prst="rect">
                  <a:avLst/>
                </a:prstGeom>
              </p:spPr>
            </p:pic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9918B499-9490-678D-695C-E1AA7E6070C9}"/>
                  </a:ext>
                </a:extLst>
              </p:cNvPr>
              <p:cNvGrpSpPr/>
              <p:nvPr/>
            </p:nvGrpSpPr>
            <p:grpSpPr>
              <a:xfrm>
                <a:off x="7443351" y="1537523"/>
                <a:ext cx="437268" cy="329025"/>
                <a:chOff x="6520118" y="3698445"/>
                <a:chExt cx="583024" cy="438700"/>
              </a:xfrm>
            </p:grpSpPr>
            <p:pic>
              <p:nvPicPr>
                <p:cNvPr id="201" name="Picture 19" descr="greenguy">
                  <a:extLst>
                    <a:ext uri="{FF2B5EF4-FFF2-40B4-BE49-F238E27FC236}">
                      <a16:creationId xmlns:a16="http://schemas.microsoft.com/office/drawing/2014/main" id="{2FF2CEBA-4EFF-6248-5640-8C9C4C11AE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6520118" y="3698445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2" name="Picture 201" descr="A close-up of a cell pho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89D30566-C8A4-22E2-A4F6-BF89CBBABD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04914" y="3752348"/>
                  <a:ext cx="198228" cy="384797"/>
                </a:xfrm>
                <a:prstGeom prst="rect">
                  <a:avLst/>
                </a:prstGeom>
              </p:spPr>
            </p:pic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3EAFE9BA-5364-75AE-D15C-44D50FB5405F}"/>
                  </a:ext>
                </a:extLst>
              </p:cNvPr>
              <p:cNvGrpSpPr/>
              <p:nvPr/>
            </p:nvGrpSpPr>
            <p:grpSpPr>
              <a:xfrm>
                <a:off x="6364993" y="1100847"/>
                <a:ext cx="431101" cy="346436"/>
                <a:chOff x="5082307" y="3116210"/>
                <a:chExt cx="574801" cy="461914"/>
              </a:xfrm>
            </p:grpSpPr>
            <p:pic>
              <p:nvPicPr>
                <p:cNvPr id="204" name="Picture 19" descr="greenguy">
                  <a:extLst>
                    <a:ext uri="{FF2B5EF4-FFF2-40B4-BE49-F238E27FC236}">
                      <a16:creationId xmlns:a16="http://schemas.microsoft.com/office/drawing/2014/main" id="{7299C99F-154B-3E70-FEF5-7884A8467FC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5082307" y="3116210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5" name="Picture 204" descr="A close-up of a cell pho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FF8E36BC-4229-8B76-D713-E072F53235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58880" y="3193327"/>
                  <a:ext cx="198228" cy="384797"/>
                </a:xfrm>
                <a:prstGeom prst="rect">
                  <a:avLst/>
                </a:prstGeom>
              </p:spPr>
            </p:pic>
          </p:grpSp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0CC2F330-14BE-7684-5C74-9891CCAD7E27}"/>
                  </a:ext>
                </a:extLst>
              </p:cNvPr>
              <p:cNvGrpSpPr/>
              <p:nvPr/>
            </p:nvGrpSpPr>
            <p:grpSpPr>
              <a:xfrm>
                <a:off x="6944869" y="1263238"/>
                <a:ext cx="438983" cy="391529"/>
                <a:chOff x="5855474" y="3332732"/>
                <a:chExt cx="585311" cy="522038"/>
              </a:xfrm>
            </p:grpSpPr>
            <p:pic>
              <p:nvPicPr>
                <p:cNvPr id="207" name="Picture 19" descr="greenguy">
                  <a:extLst>
                    <a:ext uri="{FF2B5EF4-FFF2-40B4-BE49-F238E27FC236}">
                      <a16:creationId xmlns:a16="http://schemas.microsoft.com/office/drawing/2014/main" id="{05EE26E6-2690-67B5-1693-AB4E05195E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5855474" y="3332732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8" name="Picture 207" descr="A picture containing text, mirror&#10;&#10;Description automatically generated">
                  <a:extLst>
                    <a:ext uri="{FF2B5EF4-FFF2-40B4-BE49-F238E27FC236}">
                      <a16:creationId xmlns:a16="http://schemas.microsoft.com/office/drawing/2014/main" id="{ABC4FAB1-B509-C047-04F8-0063CE65FC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36321" y="3434225"/>
                  <a:ext cx="204464" cy="420545"/>
                </a:xfrm>
                <a:prstGeom prst="rect">
                  <a:avLst/>
                </a:prstGeom>
              </p:spPr>
            </p:pic>
          </p:grp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E6671479-0782-81F9-0FD6-567EA3F83B0F}"/>
                  </a:ext>
                </a:extLst>
              </p:cNvPr>
              <p:cNvGrpSpPr/>
              <p:nvPr/>
            </p:nvGrpSpPr>
            <p:grpSpPr>
              <a:xfrm>
                <a:off x="7526537" y="1125335"/>
                <a:ext cx="516041" cy="288598"/>
                <a:chOff x="4774683" y="4784529"/>
                <a:chExt cx="688054" cy="384797"/>
              </a:xfrm>
            </p:grpSpPr>
            <p:pic>
              <p:nvPicPr>
                <p:cNvPr id="210" name="Picture 209" descr="greenguy">
                  <a:extLst>
                    <a:ext uri="{FF2B5EF4-FFF2-40B4-BE49-F238E27FC236}">
                      <a16:creationId xmlns:a16="http://schemas.microsoft.com/office/drawing/2014/main" id="{82DB84F3-4748-6DE0-BA9A-CB6820EBA23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4774683" y="4784529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11" name="Picture 210">
                  <a:extLst>
                    <a:ext uri="{FF2B5EF4-FFF2-40B4-BE49-F238E27FC236}">
                      <a16:creationId xmlns:a16="http://schemas.microsoft.com/office/drawing/2014/main" id="{57F27974-A5E9-6080-FA15-CA76D3A276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4662" y="4841251"/>
                  <a:ext cx="328075" cy="328075"/>
                </a:xfrm>
                <a:prstGeom prst="rect">
                  <a:avLst/>
                </a:prstGeom>
              </p:spPr>
            </p:pic>
          </p:grp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6704EB43-CBA5-2901-D450-DA487A12B35D}"/>
                  </a:ext>
                </a:extLst>
              </p:cNvPr>
              <p:cNvGrpSpPr/>
              <p:nvPr/>
            </p:nvGrpSpPr>
            <p:grpSpPr>
              <a:xfrm>
                <a:off x="6564812" y="1478018"/>
                <a:ext cx="516041" cy="288598"/>
                <a:chOff x="4649176" y="4428320"/>
                <a:chExt cx="688054" cy="384797"/>
              </a:xfrm>
            </p:grpSpPr>
            <p:pic>
              <p:nvPicPr>
                <p:cNvPr id="213" name="Picture 19" descr="greenguy">
                  <a:extLst>
                    <a:ext uri="{FF2B5EF4-FFF2-40B4-BE49-F238E27FC236}">
                      <a16:creationId xmlns:a16="http://schemas.microsoft.com/office/drawing/2014/main" id="{767E3CDB-343D-80DF-2542-1F9BAF22C75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4649176" y="4428320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14" name="Picture 213">
                  <a:extLst>
                    <a:ext uri="{FF2B5EF4-FFF2-40B4-BE49-F238E27FC236}">
                      <a16:creationId xmlns:a16="http://schemas.microsoft.com/office/drawing/2014/main" id="{10A0726B-9A6A-9B3C-037B-4F93150F99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09155" y="4485042"/>
                  <a:ext cx="328075" cy="328075"/>
                </a:xfrm>
                <a:prstGeom prst="rect">
                  <a:avLst/>
                </a:prstGeom>
              </p:spPr>
            </p:pic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D1523D3C-6E25-3320-2697-40CE6E321C2A}"/>
                  </a:ext>
                </a:extLst>
              </p:cNvPr>
              <p:cNvGrpSpPr/>
              <p:nvPr/>
            </p:nvGrpSpPr>
            <p:grpSpPr>
              <a:xfrm>
                <a:off x="7415148" y="1497189"/>
                <a:ext cx="437268" cy="329025"/>
                <a:chOff x="6520118" y="3698445"/>
                <a:chExt cx="583024" cy="438700"/>
              </a:xfrm>
            </p:grpSpPr>
            <p:pic>
              <p:nvPicPr>
                <p:cNvPr id="216" name="Picture 19" descr="greenguy">
                  <a:extLst>
                    <a:ext uri="{FF2B5EF4-FFF2-40B4-BE49-F238E27FC236}">
                      <a16:creationId xmlns:a16="http://schemas.microsoft.com/office/drawing/2014/main" id="{910DEFED-D2EE-6978-A728-C6FEBEB102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6520118" y="3698445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17" name="Picture 216" descr="A close-up of a cell pho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1B23B978-666A-3579-C25A-B14EC8518D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04914" y="3752348"/>
                  <a:ext cx="198228" cy="384797"/>
                </a:xfrm>
                <a:prstGeom prst="rect">
                  <a:avLst/>
                </a:prstGeom>
              </p:spPr>
            </p:pic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6B90AA4F-F617-D7F2-215A-5C57938041DB}"/>
                  </a:ext>
                </a:extLst>
              </p:cNvPr>
              <p:cNvGrpSpPr/>
              <p:nvPr/>
            </p:nvGrpSpPr>
            <p:grpSpPr>
              <a:xfrm>
                <a:off x="6336790" y="1060512"/>
                <a:ext cx="431101" cy="346436"/>
                <a:chOff x="5082307" y="3116210"/>
                <a:chExt cx="574801" cy="461914"/>
              </a:xfrm>
            </p:grpSpPr>
            <p:pic>
              <p:nvPicPr>
                <p:cNvPr id="219" name="Picture 19" descr="greenguy">
                  <a:extLst>
                    <a:ext uri="{FF2B5EF4-FFF2-40B4-BE49-F238E27FC236}">
                      <a16:creationId xmlns:a16="http://schemas.microsoft.com/office/drawing/2014/main" id="{FF454E48-8E1A-9B05-422D-6E6C0A9ED25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5082307" y="3116210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0" name="Picture 219" descr="A close-up of a cell pho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185D1581-BE42-5B3C-33D1-438EB7D402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58880" y="3193327"/>
                  <a:ext cx="198228" cy="384797"/>
                </a:xfrm>
                <a:prstGeom prst="rect">
                  <a:avLst/>
                </a:prstGeom>
              </p:spPr>
            </p:pic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6C129146-5DF5-F010-3DB2-A9789D2E8273}"/>
                  </a:ext>
                </a:extLst>
              </p:cNvPr>
              <p:cNvGrpSpPr/>
              <p:nvPr/>
            </p:nvGrpSpPr>
            <p:grpSpPr>
              <a:xfrm>
                <a:off x="7148018" y="1049538"/>
                <a:ext cx="438983" cy="391529"/>
                <a:chOff x="5855474" y="3332732"/>
                <a:chExt cx="585311" cy="522038"/>
              </a:xfrm>
            </p:grpSpPr>
            <p:pic>
              <p:nvPicPr>
                <p:cNvPr id="222" name="Picture 19" descr="greenguy">
                  <a:extLst>
                    <a:ext uri="{FF2B5EF4-FFF2-40B4-BE49-F238E27FC236}">
                      <a16:creationId xmlns:a16="http://schemas.microsoft.com/office/drawing/2014/main" id="{9772767E-38E4-834F-1D0B-0AE8848F23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5855474" y="3332732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3" name="Picture 222" descr="A picture containing text, mirror&#10;&#10;Description automatically generated">
                  <a:extLst>
                    <a:ext uri="{FF2B5EF4-FFF2-40B4-BE49-F238E27FC236}">
                      <a16:creationId xmlns:a16="http://schemas.microsoft.com/office/drawing/2014/main" id="{C5138383-3BA5-D4FF-95BA-2C60D3047E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36321" y="3434225"/>
                  <a:ext cx="204464" cy="420545"/>
                </a:xfrm>
                <a:prstGeom prst="rect">
                  <a:avLst/>
                </a:prstGeom>
              </p:spPr>
            </p:pic>
          </p:grp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5B97600F-D0D0-8B17-6DDF-3942ABBD2E6D}"/>
                  </a:ext>
                </a:extLst>
              </p:cNvPr>
              <p:cNvGrpSpPr/>
              <p:nvPr/>
            </p:nvGrpSpPr>
            <p:grpSpPr>
              <a:xfrm>
                <a:off x="7412237" y="872129"/>
                <a:ext cx="516041" cy="288598"/>
                <a:chOff x="4774683" y="4784529"/>
                <a:chExt cx="688054" cy="384797"/>
              </a:xfrm>
            </p:grpSpPr>
            <p:pic>
              <p:nvPicPr>
                <p:cNvPr id="225" name="Picture 224" descr="greenguy">
                  <a:extLst>
                    <a:ext uri="{FF2B5EF4-FFF2-40B4-BE49-F238E27FC236}">
                      <a16:creationId xmlns:a16="http://schemas.microsoft.com/office/drawing/2014/main" id="{28EE22A6-5798-CAB3-18D1-753D20399C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4774683" y="4784529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6" name="Picture 225">
                  <a:extLst>
                    <a:ext uri="{FF2B5EF4-FFF2-40B4-BE49-F238E27FC236}">
                      <a16:creationId xmlns:a16="http://schemas.microsoft.com/office/drawing/2014/main" id="{C32DE6F7-9A73-4D62-E9A1-B84BE3840D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4662" y="4841251"/>
                  <a:ext cx="328075" cy="328075"/>
                </a:xfrm>
                <a:prstGeom prst="rect">
                  <a:avLst/>
                </a:prstGeom>
              </p:spPr>
            </p:pic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E964F67C-F299-59BD-D6E4-92A6180B974C}"/>
                  </a:ext>
                </a:extLst>
              </p:cNvPr>
              <p:cNvGrpSpPr/>
              <p:nvPr/>
            </p:nvGrpSpPr>
            <p:grpSpPr>
              <a:xfrm>
                <a:off x="7695190" y="1385609"/>
                <a:ext cx="516041" cy="288598"/>
                <a:chOff x="4649176" y="4428320"/>
                <a:chExt cx="688054" cy="384797"/>
              </a:xfrm>
            </p:grpSpPr>
            <p:pic>
              <p:nvPicPr>
                <p:cNvPr id="228" name="Picture 19" descr="greenguy">
                  <a:extLst>
                    <a:ext uri="{FF2B5EF4-FFF2-40B4-BE49-F238E27FC236}">
                      <a16:creationId xmlns:a16="http://schemas.microsoft.com/office/drawing/2014/main" id="{ACD7FA4C-EEC3-B224-110D-B433B88529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4649176" y="4428320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9" name="Picture 228">
                  <a:extLst>
                    <a:ext uri="{FF2B5EF4-FFF2-40B4-BE49-F238E27FC236}">
                      <a16:creationId xmlns:a16="http://schemas.microsoft.com/office/drawing/2014/main" id="{27049FDF-17A8-102F-3B7C-2E34B76B1F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09155" y="4485042"/>
                  <a:ext cx="328075" cy="328075"/>
                </a:xfrm>
                <a:prstGeom prst="rect">
                  <a:avLst/>
                </a:prstGeom>
              </p:spPr>
            </p:pic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E1B9F792-BFFF-4FCD-636F-169BF110A73E}"/>
                  </a:ext>
                </a:extLst>
              </p:cNvPr>
              <p:cNvGrpSpPr/>
              <p:nvPr/>
            </p:nvGrpSpPr>
            <p:grpSpPr>
              <a:xfrm>
                <a:off x="6157491" y="1185973"/>
                <a:ext cx="437268" cy="329025"/>
                <a:chOff x="6520118" y="3698445"/>
                <a:chExt cx="583024" cy="438700"/>
              </a:xfrm>
            </p:grpSpPr>
            <p:pic>
              <p:nvPicPr>
                <p:cNvPr id="231" name="Picture 19" descr="greenguy">
                  <a:extLst>
                    <a:ext uri="{FF2B5EF4-FFF2-40B4-BE49-F238E27FC236}">
                      <a16:creationId xmlns:a16="http://schemas.microsoft.com/office/drawing/2014/main" id="{17DC5911-05EA-377C-ED57-B2B477F5F6B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6520118" y="3698445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2" name="Picture 231" descr="A close-up of a cell pho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F84B5A63-F5CF-C859-29DC-DCF19508AF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04914" y="3752348"/>
                  <a:ext cx="198228" cy="384797"/>
                </a:xfrm>
                <a:prstGeom prst="rect">
                  <a:avLst/>
                </a:prstGeom>
              </p:spPr>
            </p:pic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9274872A-868D-C9DE-A014-5D17263CD25E}"/>
                  </a:ext>
                </a:extLst>
              </p:cNvPr>
              <p:cNvGrpSpPr/>
              <p:nvPr/>
            </p:nvGrpSpPr>
            <p:grpSpPr>
              <a:xfrm>
                <a:off x="7094548" y="1584314"/>
                <a:ext cx="431101" cy="346436"/>
                <a:chOff x="5082307" y="3116210"/>
                <a:chExt cx="574801" cy="461914"/>
              </a:xfrm>
            </p:grpSpPr>
            <p:pic>
              <p:nvPicPr>
                <p:cNvPr id="234" name="Picture 19" descr="greenguy">
                  <a:extLst>
                    <a:ext uri="{FF2B5EF4-FFF2-40B4-BE49-F238E27FC236}">
                      <a16:creationId xmlns:a16="http://schemas.microsoft.com/office/drawing/2014/main" id="{4F5169C3-6DF6-4444-B8DD-B4D172A9BB8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5082307" y="3116210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5" name="Picture 234" descr="A close-up of a cell phon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744FF27-EA66-B868-58AA-9BBF80E8CD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58880" y="3193327"/>
                  <a:ext cx="198228" cy="384797"/>
                </a:xfrm>
                <a:prstGeom prst="rect">
                  <a:avLst/>
                </a:prstGeom>
              </p:spPr>
            </p:pic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F3481C2F-29CA-5490-D5DC-3031108E3D96}"/>
                  </a:ext>
                </a:extLst>
              </p:cNvPr>
              <p:cNvGrpSpPr/>
              <p:nvPr/>
            </p:nvGrpSpPr>
            <p:grpSpPr>
              <a:xfrm>
                <a:off x="7871543" y="985411"/>
                <a:ext cx="438983" cy="391529"/>
                <a:chOff x="5855474" y="3332732"/>
                <a:chExt cx="585311" cy="522038"/>
              </a:xfrm>
            </p:grpSpPr>
            <p:pic>
              <p:nvPicPr>
                <p:cNvPr id="237" name="Picture 19" descr="greenguy">
                  <a:extLst>
                    <a:ext uri="{FF2B5EF4-FFF2-40B4-BE49-F238E27FC236}">
                      <a16:creationId xmlns:a16="http://schemas.microsoft.com/office/drawing/2014/main" id="{097C7C02-3E2B-713C-8F77-398D3C3E1E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4000" contrast="-10000"/>
                </a:blip>
                <a:srcRect/>
                <a:stretch>
                  <a:fillRect/>
                </a:stretch>
              </p:blipFill>
              <p:spPr bwMode="auto">
                <a:xfrm>
                  <a:off x="5855474" y="3332732"/>
                  <a:ext cx="384796" cy="3847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8" name="Picture 237" descr="A picture containing text, mirror&#10;&#10;Description automatically generated">
                  <a:extLst>
                    <a:ext uri="{FF2B5EF4-FFF2-40B4-BE49-F238E27FC236}">
                      <a16:creationId xmlns:a16="http://schemas.microsoft.com/office/drawing/2014/main" id="{F291DDE0-2E1C-52A6-5F32-57464041A8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36321" y="3434225"/>
                  <a:ext cx="204464" cy="420545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09920BFF-9028-D537-DCC4-1CB703D31CF4}"/>
                </a:ext>
              </a:extLst>
            </p:cNvPr>
            <p:cNvCxnSpPr>
              <a:cxnSpLocks/>
            </p:cNvCxnSpPr>
            <p:nvPr/>
          </p:nvCxnSpPr>
          <p:spPr>
            <a:xfrm>
              <a:off x="6052294" y="1746635"/>
              <a:ext cx="462806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1FA03CAE-4873-ACAA-8DC3-2C4BCBA3CA88}"/>
                </a:ext>
              </a:extLst>
            </p:cNvPr>
            <p:cNvSpPr txBox="1"/>
            <p:nvPr/>
          </p:nvSpPr>
          <p:spPr>
            <a:xfrm>
              <a:off x="6759244" y="2631830"/>
              <a:ext cx="18758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Players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(Roblox: 65.5M daily)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987072C-1733-B902-2E0E-C74D07401AAA}"/>
              </a:ext>
            </a:extLst>
          </p:cNvPr>
          <p:cNvGrpSpPr/>
          <p:nvPr/>
        </p:nvGrpSpPr>
        <p:grpSpPr>
          <a:xfrm>
            <a:off x="3713105" y="1297754"/>
            <a:ext cx="2237010" cy="1639074"/>
            <a:chOff x="3713105" y="1297754"/>
            <a:chExt cx="2237010" cy="1639074"/>
          </a:xfrm>
        </p:grpSpPr>
        <p:pic>
          <p:nvPicPr>
            <p:cNvPr id="30" name="Picture 29" descr="A room with rows of computer servers&#10;&#10;Description automatically generated">
              <a:extLst>
                <a:ext uri="{FF2B5EF4-FFF2-40B4-BE49-F238E27FC236}">
                  <a16:creationId xmlns:a16="http://schemas.microsoft.com/office/drawing/2014/main" id="{25F92C65-5770-2A52-8CE6-94C34EC47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87158" y="1297754"/>
              <a:ext cx="1662957" cy="90242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5BB852A-6811-F3CA-3AB8-2DD8757A08E3}"/>
                </a:ext>
              </a:extLst>
            </p:cNvPr>
            <p:cNvSpPr txBox="1"/>
            <p:nvPr/>
          </p:nvSpPr>
          <p:spPr>
            <a:xfrm>
              <a:off x="4692878" y="2629051"/>
              <a:ext cx="851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Platform</a:t>
              </a:r>
            </a:p>
          </p:txBody>
        </p:sp>
        <p:cxnSp>
          <p:nvCxnSpPr>
            <p:cNvPr id="250" name="Straight Arrow Connector 249">
              <a:extLst>
                <a:ext uri="{FF2B5EF4-FFF2-40B4-BE49-F238E27FC236}">
                  <a16:creationId xmlns:a16="http://schemas.microsoft.com/office/drawing/2014/main" id="{27E98255-9569-B06B-73E7-A6F1D4C88BB0}"/>
                </a:ext>
              </a:extLst>
            </p:cNvPr>
            <p:cNvCxnSpPr>
              <a:cxnSpLocks/>
            </p:cNvCxnSpPr>
            <p:nvPr/>
          </p:nvCxnSpPr>
          <p:spPr>
            <a:xfrm>
              <a:off x="3713105" y="1747795"/>
              <a:ext cx="480102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F44C9B5A-C10C-46EF-19A3-238B76E200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93842" y="350744"/>
            <a:ext cx="6005448" cy="3985398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6EAE50CC-48CC-50CE-E539-0EA2F899C252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D96F94-8D09-9457-5CAD-E1C05C038C3E}"/>
              </a:ext>
            </a:extLst>
          </p:cNvPr>
          <p:cNvSpPr/>
          <p:nvPr/>
        </p:nvSpPr>
        <p:spPr>
          <a:xfrm>
            <a:off x="1093305" y="4687366"/>
            <a:ext cx="122703" cy="3120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 txBox="1">
            <a:spLocks noGrp="1"/>
          </p:cNvSpPr>
          <p:nvPr>
            <p:ph type="sldNum" idx="4294967295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47" name="Google Shape;247;p27"/>
          <p:cNvSpPr txBox="1">
            <a:spLocks noGrp="1"/>
          </p:cNvSpPr>
          <p:nvPr>
            <p:ph type="sldNum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48" name="Google Shape;248;p27"/>
          <p:cNvSpPr txBox="1">
            <a:spLocks noGrp="1"/>
          </p:cNvSpPr>
          <p:nvPr>
            <p:ph type="title"/>
          </p:nvPr>
        </p:nvSpPr>
        <p:spPr>
          <a:xfrm>
            <a:off x="236764" y="228600"/>
            <a:ext cx="85725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Bad news: Virtual Worlds Are Difficult To S</a:t>
            </a:r>
            <a:r>
              <a:rPr lang="en-US" dirty="0"/>
              <a:t>c</a:t>
            </a:r>
            <a:r>
              <a:rPr lang="en" dirty="0"/>
              <a:t>ale!</a:t>
            </a:r>
            <a:endParaRPr baseline="30000" dirty="0">
              <a:solidFill>
                <a:schemeClr val="accent3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F9C8DD-F5BB-9157-D39A-A17A6187828C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114300" y="2847315"/>
            <a:ext cx="8923564" cy="1912158"/>
          </a:xfrm>
        </p:spPr>
        <p:txBody>
          <a:bodyPr>
            <a:normAutofit/>
          </a:bodyPr>
          <a:lstStyle/>
          <a:p>
            <a:pPr marL="349250" indent="-222250">
              <a:buSzPct val="65000"/>
            </a:pPr>
            <a:r>
              <a:rPr lang="en-US" dirty="0"/>
              <a:t>As of today, virtual worlds are </a:t>
            </a:r>
            <a:r>
              <a:rPr lang="en-US" dirty="0">
                <a:solidFill>
                  <a:srgbClr val="FF0000"/>
                </a:solidFill>
              </a:rPr>
              <a:t>difficult to scale</a:t>
            </a:r>
            <a:r>
              <a:rPr lang="en-US" dirty="0">
                <a:solidFill>
                  <a:schemeClr val="bg1"/>
                </a:solidFill>
              </a:rPr>
              <a:t> beyond a few hundred players!</a:t>
            </a:r>
          </a:p>
          <a:p>
            <a:pPr marL="806450" lvl="1" indent="-222250">
              <a:buSzPct val="65000"/>
            </a:pPr>
            <a:r>
              <a:rPr lang="en-US" dirty="0">
                <a:solidFill>
                  <a:schemeClr val="bg1"/>
                </a:solidFill>
              </a:rPr>
              <a:t>Every current platform has architectural limits</a:t>
            </a:r>
          </a:p>
          <a:p>
            <a:pPr marL="349250" indent="-222250">
              <a:buSzPct val="65000"/>
            </a:pPr>
            <a:r>
              <a:rPr lang="en-US" dirty="0">
                <a:solidFill>
                  <a:schemeClr val="bg1"/>
                </a:solidFill>
              </a:rPr>
              <a:t>But what about millions of players??</a:t>
            </a:r>
          </a:p>
          <a:p>
            <a:pPr marL="806450" lvl="1" indent="-222250">
              <a:buSzPct val="65000"/>
            </a:pPr>
            <a:r>
              <a:rPr lang="en-US" dirty="0">
                <a:solidFill>
                  <a:schemeClr val="bg1"/>
                </a:solidFill>
              </a:rPr>
              <a:t>Players are grouped into ‘instances’ of a few hundred players each</a:t>
            </a:r>
          </a:p>
          <a:p>
            <a:pPr marL="349250" indent="-222250">
              <a:buSzPct val="65000"/>
            </a:pPr>
            <a:r>
              <a:rPr lang="en-US" dirty="0">
                <a:solidFill>
                  <a:schemeClr val="bg1"/>
                </a:solidFill>
              </a:rPr>
              <a:t>This is a known, </a:t>
            </a:r>
            <a:r>
              <a:rPr lang="en-US" dirty="0">
                <a:solidFill>
                  <a:srgbClr val="FFC000"/>
                </a:solidFill>
              </a:rPr>
              <a:t>famously challenging problem!</a:t>
            </a:r>
          </a:p>
          <a:p>
            <a:pPr marL="349250" indent="-222250">
              <a:buSzPct val="65000"/>
            </a:pPr>
            <a:r>
              <a:rPr lang="en-US" dirty="0">
                <a:solidFill>
                  <a:schemeClr val="bg1"/>
                </a:solidFill>
              </a:rPr>
              <a:t>If this is true, can we ever get a ‘real’ metaverse?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DD905A-ECF2-9C6F-8A65-37075B0A2AE8}"/>
              </a:ext>
            </a:extLst>
          </p:cNvPr>
          <p:cNvGrpSpPr/>
          <p:nvPr/>
        </p:nvGrpSpPr>
        <p:grpSpPr>
          <a:xfrm>
            <a:off x="435830" y="1099033"/>
            <a:ext cx="1213794" cy="1285375"/>
            <a:chOff x="435830" y="1099033"/>
            <a:chExt cx="1213794" cy="1285375"/>
          </a:xfrm>
        </p:grpSpPr>
        <p:pic>
          <p:nvPicPr>
            <p:cNvPr id="6" name="Google Shape;179;p21">
              <a:extLst>
                <a:ext uri="{FF2B5EF4-FFF2-40B4-BE49-F238E27FC236}">
                  <a16:creationId xmlns:a16="http://schemas.microsoft.com/office/drawing/2014/main" id="{5707CE69-B7E7-ABCF-8806-3CBE3315A35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1485" y="1099033"/>
              <a:ext cx="1063055" cy="10630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F5E3799-BC47-4A1D-75B2-7C79A97B2959}"/>
                </a:ext>
              </a:extLst>
            </p:cNvPr>
            <p:cNvSpPr txBox="1"/>
            <p:nvPr/>
          </p:nvSpPr>
          <p:spPr>
            <a:xfrm>
              <a:off x="435830" y="2076631"/>
              <a:ext cx="12137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~700 players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C3F4A1A-1E98-FF50-6298-74989BB6DE67}"/>
              </a:ext>
            </a:extLst>
          </p:cNvPr>
          <p:cNvGrpSpPr/>
          <p:nvPr/>
        </p:nvGrpSpPr>
        <p:grpSpPr>
          <a:xfrm>
            <a:off x="2059131" y="1555293"/>
            <a:ext cx="1392965" cy="823798"/>
            <a:chOff x="2059131" y="1555293"/>
            <a:chExt cx="1392965" cy="823798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6E5E4AA-2F16-C795-634C-8811350F9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59131" y="1555293"/>
              <a:ext cx="1392965" cy="2380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484304-D39D-739B-D758-860CF6792D41}"/>
                </a:ext>
              </a:extLst>
            </p:cNvPr>
            <p:cNvSpPr txBox="1"/>
            <p:nvPr/>
          </p:nvSpPr>
          <p:spPr>
            <a:xfrm>
              <a:off x="2148717" y="2071314"/>
              <a:ext cx="12137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~400 players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D9EF073-10A5-977C-3400-18B6E8964294}"/>
              </a:ext>
            </a:extLst>
          </p:cNvPr>
          <p:cNvGrpSpPr/>
          <p:nvPr/>
        </p:nvGrpSpPr>
        <p:grpSpPr>
          <a:xfrm>
            <a:off x="3928503" y="1312451"/>
            <a:ext cx="1213794" cy="1044233"/>
            <a:chOff x="3928503" y="1312451"/>
            <a:chExt cx="1213794" cy="1044233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257359E-CC92-FD71-B481-DF56F80E8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73242" y="1312451"/>
              <a:ext cx="1147154" cy="55405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1141A1F-A2E8-6569-1022-455026C32510}"/>
                </a:ext>
              </a:extLst>
            </p:cNvPr>
            <p:cNvSpPr txBox="1"/>
            <p:nvPr/>
          </p:nvSpPr>
          <p:spPr>
            <a:xfrm>
              <a:off x="3928503" y="2048907"/>
              <a:ext cx="12137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~100 players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956041D-AE6C-7B0A-311D-EE627F638F9F}"/>
              </a:ext>
            </a:extLst>
          </p:cNvPr>
          <p:cNvGrpSpPr/>
          <p:nvPr/>
        </p:nvGrpSpPr>
        <p:grpSpPr>
          <a:xfrm>
            <a:off x="5750869" y="1377014"/>
            <a:ext cx="1274773" cy="996825"/>
            <a:chOff x="5750869" y="1377014"/>
            <a:chExt cx="1274773" cy="996825"/>
          </a:xfrm>
        </p:grpSpPr>
        <p:pic>
          <p:nvPicPr>
            <p:cNvPr id="245" name="Picture 244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E2EF6BC9-85AB-8763-047E-7C59E9F1D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50869" y="1377014"/>
              <a:ext cx="1274773" cy="42492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AA9995FE-BBF9-2091-4147-EADEBEFEC51E}"/>
                </a:ext>
              </a:extLst>
            </p:cNvPr>
            <p:cNvSpPr txBox="1"/>
            <p:nvPr/>
          </p:nvSpPr>
          <p:spPr>
            <a:xfrm>
              <a:off x="5763596" y="2066062"/>
              <a:ext cx="12137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~100 players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BA71FA-0B29-557A-9031-C3F312B566E9}"/>
              </a:ext>
            </a:extLst>
          </p:cNvPr>
          <p:cNvGrpSpPr/>
          <p:nvPr/>
        </p:nvGrpSpPr>
        <p:grpSpPr>
          <a:xfrm>
            <a:off x="7545567" y="1394752"/>
            <a:ext cx="1114408" cy="987634"/>
            <a:chOff x="7545567" y="1394752"/>
            <a:chExt cx="1114408" cy="987634"/>
          </a:xfrm>
        </p:grpSpPr>
        <p:pic>
          <p:nvPicPr>
            <p:cNvPr id="253" name="Picture 252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628E3464-A755-4AB0-03D8-99341270D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3635" y="1394752"/>
              <a:ext cx="928880" cy="37550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32AE5916-F595-370C-D66C-9BF763CD324E}"/>
                </a:ext>
              </a:extLst>
            </p:cNvPr>
            <p:cNvSpPr txBox="1"/>
            <p:nvPr/>
          </p:nvSpPr>
          <p:spPr>
            <a:xfrm>
              <a:off x="7545567" y="2074609"/>
              <a:ext cx="1114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~20 players</a:t>
              </a:r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781587E3-EFDA-B467-31AD-D9868FCD5BB0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B2F9E7-04EB-33BA-B2C5-989F70EFFAC6}"/>
              </a:ext>
            </a:extLst>
          </p:cNvPr>
          <p:cNvSpPr/>
          <p:nvPr/>
        </p:nvSpPr>
        <p:spPr>
          <a:xfrm>
            <a:off x="1093305" y="4687366"/>
            <a:ext cx="122703" cy="3120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6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F82A74-F69A-90C7-2ECA-1C6DD4468A78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5E6CAB-9D76-C0AD-7D11-C0D221A58758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B91DCF-CEBD-F76B-4CF0-DC690C016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vision: </a:t>
            </a:r>
            <a:r>
              <a:rPr lang="en-US" dirty="0" err="1"/>
              <a:t>Megascale</a:t>
            </a:r>
            <a:r>
              <a:rPr lang="en-US" dirty="0"/>
              <a:t> virtual worlds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3B51B0F-C67E-730C-D866-C87463573C3E}"/>
              </a:ext>
            </a:extLst>
          </p:cNvPr>
          <p:cNvSpPr txBox="1">
            <a:spLocks/>
          </p:cNvSpPr>
          <p:nvPr/>
        </p:nvSpPr>
        <p:spPr>
          <a:xfrm>
            <a:off x="114300" y="2893062"/>
            <a:ext cx="8923564" cy="1692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127000" indent="0">
              <a:buSzPct val="65000"/>
              <a:buNone/>
            </a:pPr>
            <a:r>
              <a:rPr lang="en-US" sz="1800" dirty="0"/>
              <a:t>Can we build </a:t>
            </a:r>
            <a:r>
              <a:rPr lang="en-US" sz="1800" dirty="0" err="1">
                <a:solidFill>
                  <a:srgbClr val="FFC000"/>
                </a:solidFill>
              </a:rPr>
              <a:t>megascale</a:t>
            </a:r>
            <a:r>
              <a:rPr lang="en-US" sz="1800" dirty="0">
                <a:solidFill>
                  <a:srgbClr val="FFC000"/>
                </a:solidFill>
              </a:rPr>
              <a:t> virtual worlds</a:t>
            </a:r>
            <a:r>
              <a:rPr lang="en-US" sz="1800" dirty="0"/>
              <a:t>, such as:</a:t>
            </a:r>
            <a:endParaRPr lang="en-US" sz="1800" dirty="0">
              <a:solidFill>
                <a:srgbClr val="FFC000"/>
              </a:solidFill>
            </a:endParaRPr>
          </a:p>
          <a:p>
            <a:pPr marL="349250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A concert with 50,000 avatars in the audience</a:t>
            </a:r>
          </a:p>
          <a:p>
            <a:pPr marL="349250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An 18</a:t>
            </a:r>
            <a:r>
              <a:rPr lang="en-US" sz="1800" baseline="30000" dirty="0">
                <a:solidFill>
                  <a:schemeClr val="bg1"/>
                </a:solidFill>
              </a:rPr>
              <a:t>th</a:t>
            </a:r>
            <a:r>
              <a:rPr lang="en-US" sz="1800" dirty="0">
                <a:solidFill>
                  <a:schemeClr val="bg1"/>
                </a:solidFill>
              </a:rPr>
              <a:t> century naval battle</a:t>
            </a:r>
          </a:p>
          <a:p>
            <a:pPr marL="349250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A large passenger train in the mountains</a:t>
            </a:r>
          </a:p>
          <a:p>
            <a:pPr marL="349250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An entire city?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2A975B-6545-590D-BCB3-D6A595E9E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66" y="1036690"/>
            <a:ext cx="2257026" cy="169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93707C4E-5929-51D4-5FC7-E99E001C8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42" y="1036690"/>
            <a:ext cx="2738944" cy="173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74D9280F-0CE9-8A36-2F18-F22ED4282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92"/>
          <a:stretch/>
        </p:blipFill>
        <p:spPr bwMode="auto">
          <a:xfrm>
            <a:off x="5848836" y="1036688"/>
            <a:ext cx="2954598" cy="169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1E2EB58F-88A3-3FF0-55EE-8B1EB2D39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99"/>
          <a:stretch/>
        </p:blipFill>
        <p:spPr bwMode="auto">
          <a:xfrm>
            <a:off x="5834087" y="3016751"/>
            <a:ext cx="2969347" cy="163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E94098B-AED9-EFFE-1B0D-0BD0752EC596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7780D2-0DC8-E1BE-90B6-1767AA167FED}"/>
              </a:ext>
            </a:extLst>
          </p:cNvPr>
          <p:cNvSpPr/>
          <p:nvPr/>
        </p:nvSpPr>
        <p:spPr>
          <a:xfrm>
            <a:off x="1093305" y="4687366"/>
            <a:ext cx="122703" cy="3120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1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4FBB67-FACF-013F-6C42-FEC8D9E57436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F18A04-F133-DD2E-B7F1-0868D93FD798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56B0E3-A0A0-FF09-5F30-E45AB377A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get there?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45D33C-65A5-D42E-A23E-9FFC94F473ED}"/>
              </a:ext>
            </a:extLst>
          </p:cNvPr>
          <p:cNvSpPr txBox="1">
            <a:spLocks/>
          </p:cNvSpPr>
          <p:nvPr/>
        </p:nvSpPr>
        <p:spPr>
          <a:xfrm>
            <a:off x="114300" y="3458275"/>
            <a:ext cx="8923564" cy="1214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349250" indent="-222250">
              <a:buSzPct val="65000"/>
            </a:pPr>
            <a:r>
              <a:rPr lang="en-US" sz="1800" dirty="0"/>
              <a:t>At first, this may sound like a graphics/game/… problem</a:t>
            </a:r>
          </a:p>
          <a:p>
            <a:pPr marL="349250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But in fact, many of the </a:t>
            </a:r>
            <a:r>
              <a:rPr lang="en-US" sz="1800" dirty="0">
                <a:solidFill>
                  <a:srgbClr val="FFC000"/>
                </a:solidFill>
              </a:rPr>
              <a:t>key challenges are systems challenges!</a:t>
            </a:r>
          </a:p>
          <a:p>
            <a:pPr marL="349250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This could be a really exciting problem for our community to work on!</a:t>
            </a:r>
          </a:p>
        </p:txBody>
      </p:sp>
      <p:pic>
        <p:nvPicPr>
          <p:cNvPr id="12" name="Picture 11" descr="A person wearing a hat pointing at the camera&#10;&#10;Description automatically generated">
            <a:extLst>
              <a:ext uri="{FF2B5EF4-FFF2-40B4-BE49-F238E27FC236}">
                <a16:creationId xmlns:a16="http://schemas.microsoft.com/office/drawing/2014/main" id="{90DD3537-42F2-28B6-EA5B-9E6A3C4C6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300" y="817388"/>
            <a:ext cx="1935484" cy="25392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C2D855-133D-AD82-4683-E211FA0EBB7E}"/>
              </a:ext>
            </a:extLst>
          </p:cNvPr>
          <p:cNvSpPr txBox="1"/>
          <p:nvPr/>
        </p:nvSpPr>
        <p:spPr>
          <a:xfrm>
            <a:off x="710152" y="1404782"/>
            <a:ext cx="5407249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Scaling virtual worlds is a (really cool)</a:t>
            </a:r>
            <a:br>
              <a:rPr lang="en-US" sz="2400" dirty="0">
                <a:solidFill>
                  <a:srgbClr val="00B050"/>
                </a:solidFill>
              </a:rPr>
            </a:b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4400" b="1" dirty="0">
                <a:solidFill>
                  <a:srgbClr val="00B050"/>
                </a:solidFill>
              </a:rPr>
              <a:t>Systems problem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10A1393-E09F-8CAE-1F86-EFAF0D83E910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CFB11-C30B-D71C-67AE-2E746B452DAC}"/>
              </a:ext>
            </a:extLst>
          </p:cNvPr>
          <p:cNvSpPr/>
          <p:nvPr/>
        </p:nvSpPr>
        <p:spPr>
          <a:xfrm>
            <a:off x="1093305" y="4687366"/>
            <a:ext cx="122703" cy="3120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6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4FBB67-FACF-013F-6C42-FEC8D9E57436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F18A04-F133-DD2E-B7F1-0868D93FD798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56B0E3-A0A0-FF09-5F30-E45AB377A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45D33C-65A5-D42E-A23E-9FFC94F473ED}"/>
              </a:ext>
            </a:extLst>
          </p:cNvPr>
          <p:cNvSpPr txBox="1">
            <a:spLocks/>
          </p:cNvSpPr>
          <p:nvPr/>
        </p:nvSpPr>
        <p:spPr>
          <a:xfrm>
            <a:off x="114300" y="1000271"/>
            <a:ext cx="8923564" cy="36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127000" indent="0">
              <a:buSzPct val="65000"/>
              <a:buNone/>
            </a:pPr>
            <a:r>
              <a:rPr lang="en-US" sz="2000" dirty="0"/>
              <a:t>In the rest of this talk, I will try to convince you that this is true!</a:t>
            </a:r>
          </a:p>
          <a:p>
            <a:pPr marL="349250" indent="-222250">
              <a:buSzPct val="65000"/>
            </a:pPr>
            <a:endParaRPr lang="en-US" sz="2000" dirty="0">
              <a:solidFill>
                <a:schemeClr val="bg1"/>
              </a:solidFill>
            </a:endParaRPr>
          </a:p>
          <a:p>
            <a:pPr marL="127000" indent="0">
              <a:buSzPct val="65000"/>
              <a:buNone/>
            </a:pPr>
            <a:r>
              <a:rPr lang="en-US" sz="2000" dirty="0">
                <a:solidFill>
                  <a:schemeClr val="bg1"/>
                </a:solidFill>
              </a:rPr>
              <a:t>Key challenges:</a:t>
            </a:r>
          </a:p>
          <a:p>
            <a:pPr marL="622300" indent="-279400">
              <a:buSzPct val="65000"/>
            </a:pPr>
            <a:r>
              <a:rPr lang="en-US" sz="2000" dirty="0">
                <a:solidFill>
                  <a:schemeClr val="bg1"/>
                </a:solidFill>
              </a:rPr>
              <a:t>Workload scalability</a:t>
            </a:r>
          </a:p>
          <a:p>
            <a:pPr marL="622300" indent="-279400">
              <a:buSzPct val="65000"/>
            </a:pPr>
            <a:r>
              <a:rPr lang="en-US" sz="2000" dirty="0">
                <a:solidFill>
                  <a:schemeClr val="bg1"/>
                </a:solidFill>
              </a:rPr>
              <a:t>Distributed execution</a:t>
            </a:r>
          </a:p>
          <a:p>
            <a:pPr marL="622300" indent="-279400">
              <a:buSzPct val="65000"/>
            </a:pPr>
            <a:r>
              <a:rPr lang="en-US" sz="2000" dirty="0">
                <a:solidFill>
                  <a:schemeClr val="bg1"/>
                </a:solidFill>
              </a:rPr>
              <a:t>Partitioning</a:t>
            </a:r>
          </a:p>
          <a:p>
            <a:pPr marL="622300" indent="-279400">
              <a:buSzPct val="65000"/>
            </a:pPr>
            <a:r>
              <a:rPr lang="en-US" sz="2000" dirty="0">
                <a:solidFill>
                  <a:schemeClr val="bg1"/>
                </a:solidFill>
              </a:rPr>
              <a:t>Consistency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622300" indent="-279400">
              <a:buSzPct val="65000"/>
            </a:pPr>
            <a:r>
              <a:rPr lang="en-US" sz="2000" dirty="0">
                <a:solidFill>
                  <a:schemeClr val="bg1"/>
                </a:solidFill>
              </a:rPr>
              <a:t>Load balancing</a:t>
            </a:r>
          </a:p>
          <a:p>
            <a:pPr marL="622300" indent="-279400">
              <a:buSzPct val="65000"/>
            </a:pPr>
            <a:r>
              <a:rPr lang="en-US" sz="2000" dirty="0">
                <a:solidFill>
                  <a:schemeClr val="bg1"/>
                </a:solidFill>
              </a:rPr>
              <a:t>Synchrony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DC134F8-EDE7-F7E8-F590-297CDFAFAAE6}"/>
              </a:ext>
            </a:extLst>
          </p:cNvPr>
          <p:cNvSpPr txBox="1">
            <a:spLocks/>
          </p:cNvSpPr>
          <p:nvPr/>
        </p:nvSpPr>
        <p:spPr>
          <a:xfrm>
            <a:off x="4533900" y="2044302"/>
            <a:ext cx="3276600" cy="2565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622300" indent="-279400">
              <a:buSzPct val="65000"/>
            </a:pPr>
            <a:r>
              <a:rPr lang="en-US" sz="2000" dirty="0">
                <a:solidFill>
                  <a:schemeClr val="bg1"/>
                </a:solidFill>
              </a:rPr>
              <a:t>Speculation</a:t>
            </a:r>
          </a:p>
          <a:p>
            <a:pPr marL="622300" indent="-279400">
              <a:buSzPct val="65000"/>
            </a:pPr>
            <a:r>
              <a:rPr lang="en-US" sz="2000" dirty="0">
                <a:solidFill>
                  <a:schemeClr val="bg1"/>
                </a:solidFill>
              </a:rPr>
              <a:t>Security</a:t>
            </a:r>
          </a:p>
          <a:p>
            <a:pPr marL="622300" indent="-279400">
              <a:buSzPct val="65000"/>
            </a:pPr>
            <a:r>
              <a:rPr lang="en-US" sz="2000" dirty="0">
                <a:solidFill>
                  <a:schemeClr val="bg1"/>
                </a:solidFill>
              </a:rPr>
              <a:t>Concurrency</a:t>
            </a:r>
          </a:p>
          <a:p>
            <a:pPr marL="622300" indent="-279400">
              <a:buSzPct val="65000"/>
            </a:pPr>
            <a:r>
              <a:rPr lang="en-US" sz="2000" dirty="0">
                <a:solidFill>
                  <a:schemeClr val="bg1"/>
                </a:solidFill>
              </a:rPr>
              <a:t>Reconciliation</a:t>
            </a:r>
          </a:p>
          <a:p>
            <a:pPr marL="622300" indent="-279400">
              <a:buSzPct val="65000"/>
            </a:pPr>
            <a:r>
              <a:rPr lang="en-US" sz="2000" dirty="0">
                <a:solidFill>
                  <a:schemeClr val="bg1"/>
                </a:solidFill>
              </a:rPr>
              <a:t>Efficiency</a:t>
            </a:r>
          </a:p>
          <a:p>
            <a:pPr marL="622300" indent="-279400">
              <a:buSzPct val="65000"/>
            </a:pPr>
            <a:r>
              <a:rPr lang="en-US" sz="2000" dirty="0">
                <a:solidFill>
                  <a:schemeClr val="bg1"/>
                </a:solidFill>
              </a:rPr>
              <a:t>Scheduling</a:t>
            </a:r>
          </a:p>
          <a:p>
            <a:pPr marL="622300" indent="-279400">
              <a:buSzPct val="65000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7E90C4B0-C90E-D16E-347F-6B24C4AC6E63}"/>
              </a:ext>
            </a:extLst>
          </p:cNvPr>
          <p:cNvSpPr/>
          <p:nvPr/>
        </p:nvSpPr>
        <p:spPr>
          <a:xfrm>
            <a:off x="2882900" y="3609703"/>
            <a:ext cx="127000" cy="560289"/>
          </a:xfrm>
          <a:prstGeom prst="rightBrac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882856-1DC4-D40B-72AD-80AC0C2FAF90}"/>
              </a:ext>
            </a:extLst>
          </p:cNvPr>
          <p:cNvSpPr txBox="1"/>
          <p:nvPr/>
        </p:nvSpPr>
        <p:spPr>
          <a:xfrm>
            <a:off x="3009900" y="3723962"/>
            <a:ext cx="113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In the paper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A04C55B7-CDF8-8406-7E21-5EF84E5C2235}"/>
              </a:ext>
            </a:extLst>
          </p:cNvPr>
          <p:cNvSpPr/>
          <p:nvPr/>
        </p:nvSpPr>
        <p:spPr>
          <a:xfrm>
            <a:off x="7315200" y="2913017"/>
            <a:ext cx="127000" cy="1277983"/>
          </a:xfrm>
          <a:prstGeom prst="rightBrac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A1EDE2-F418-4E45-E28F-3034D3685638}"/>
              </a:ext>
            </a:extLst>
          </p:cNvPr>
          <p:cNvSpPr txBox="1"/>
          <p:nvPr/>
        </p:nvSpPr>
        <p:spPr>
          <a:xfrm>
            <a:off x="7442200" y="3398119"/>
            <a:ext cx="113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In the paper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0356399-B5CD-0436-0182-F14F6529C2F7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F75166-A551-CEA5-40F3-4F8B186555F3}"/>
              </a:ext>
            </a:extLst>
          </p:cNvPr>
          <p:cNvSpPr/>
          <p:nvPr/>
        </p:nvSpPr>
        <p:spPr>
          <a:xfrm>
            <a:off x="1093305" y="4687366"/>
            <a:ext cx="122703" cy="3120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1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CA80CE-0326-4D56-00FD-8781E9BAE120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334E54-D938-4010-C398-B40FD03FBE7B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BE737A-E854-B082-A105-B5806842E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on virtual worlds (1/2)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B830FA8-7C8F-EF0B-1E3E-5746F77BE9B2}"/>
              </a:ext>
            </a:extLst>
          </p:cNvPr>
          <p:cNvSpPr txBox="1">
            <a:spLocks/>
          </p:cNvSpPr>
          <p:nvPr/>
        </p:nvSpPr>
        <p:spPr>
          <a:xfrm>
            <a:off x="114300" y="2937306"/>
            <a:ext cx="8923564" cy="1692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349250" indent="-222250">
              <a:buSzPct val="65000"/>
            </a:pPr>
            <a:r>
              <a:rPr lang="en-US" sz="1800" dirty="0"/>
              <a:t>At a high level, experiences consist of </a:t>
            </a:r>
            <a:r>
              <a:rPr lang="en-US" sz="1800" dirty="0">
                <a:solidFill>
                  <a:srgbClr val="FFC000"/>
                </a:solidFill>
              </a:rPr>
              <a:t>3D objects </a:t>
            </a:r>
            <a:r>
              <a:rPr lang="en-US" sz="1800" dirty="0"/>
              <a:t>and </a:t>
            </a:r>
            <a:r>
              <a:rPr lang="en-US" sz="1800" dirty="0">
                <a:solidFill>
                  <a:srgbClr val="FFC000"/>
                </a:solidFill>
              </a:rPr>
              <a:t>scripts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Objects have properties (position, velocity, texture, weight, …)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Scripts can influence properties through a DOM-like “</a:t>
            </a:r>
            <a:r>
              <a:rPr lang="en-US" sz="1800" dirty="0">
                <a:solidFill>
                  <a:srgbClr val="FFC000"/>
                </a:solidFill>
              </a:rPr>
              <a:t>data model</a:t>
            </a:r>
            <a:r>
              <a:rPr lang="en-US" sz="1800" dirty="0">
                <a:solidFill>
                  <a:schemeClr val="bg1"/>
                </a:solidFill>
              </a:rPr>
              <a:t>”</a:t>
            </a:r>
          </a:p>
          <a:p>
            <a:pPr marL="349250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At runtime, properties are evolved by the </a:t>
            </a:r>
            <a:r>
              <a:rPr lang="en-US" sz="1800" dirty="0">
                <a:solidFill>
                  <a:srgbClr val="FFC000"/>
                </a:solidFill>
              </a:rPr>
              <a:t>physics module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Result: Once fired, cannonball moves on a ballistic trajectory</a:t>
            </a:r>
          </a:p>
        </p:txBody>
      </p:sp>
      <p:pic>
        <p:nvPicPr>
          <p:cNvPr id="15" name="Picture 14" descr="A toy cannon on a tile floor&#10;&#10;Description automatically generated">
            <a:extLst>
              <a:ext uri="{FF2B5EF4-FFF2-40B4-BE49-F238E27FC236}">
                <a16:creationId xmlns:a16="http://schemas.microsoft.com/office/drawing/2014/main" id="{5A338D6A-3FC3-D582-7998-0637C61DC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0" t="5030"/>
          <a:stretch/>
        </p:blipFill>
        <p:spPr>
          <a:xfrm>
            <a:off x="340605" y="1003933"/>
            <a:ext cx="2238222" cy="1713939"/>
          </a:xfrm>
          <a:prstGeom prst="rect">
            <a:avLst/>
          </a:prstGeom>
        </p:spPr>
      </p:pic>
      <p:pic>
        <p:nvPicPr>
          <p:cNvPr id="17" name="Picture 16" descr="A wireframe of a vehicle&#10;&#10;Description automatically generated with medium confidence">
            <a:extLst>
              <a:ext uri="{FF2B5EF4-FFF2-40B4-BE49-F238E27FC236}">
                <a16:creationId xmlns:a16="http://schemas.microsoft.com/office/drawing/2014/main" id="{94F13511-377E-C16C-68BF-742FC62B60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8" r="5267"/>
          <a:stretch/>
        </p:blipFill>
        <p:spPr>
          <a:xfrm>
            <a:off x="2832317" y="1003932"/>
            <a:ext cx="2238222" cy="17139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634C513-7163-A2A0-01DB-4B562EF84308}"/>
              </a:ext>
            </a:extLst>
          </p:cNvPr>
          <p:cNvSpPr txBox="1"/>
          <p:nvPr/>
        </p:nvSpPr>
        <p:spPr>
          <a:xfrm>
            <a:off x="5301584" y="1003932"/>
            <a:ext cx="3352200" cy="16927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Workspace.Switch.Touched:Connect</a:t>
            </a:r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(function(x)</a:t>
            </a:r>
          </a:p>
          <a:p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local cannon = </a:t>
            </a:r>
            <a:r>
              <a:rPr lang="en-US" sz="8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Workspace.Cannon</a:t>
            </a:r>
            <a:endParaRPr lang="en-US" sz="8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local player = </a:t>
            </a:r>
            <a:r>
              <a:rPr lang="en-US" sz="8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x.Parent:FindFirstChild</a:t>
            </a:r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("Humanoid")</a:t>
            </a:r>
          </a:p>
          <a:p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local fired = </a:t>
            </a:r>
            <a:r>
              <a:rPr lang="en-US" sz="8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cannon:FindFirstChild</a:t>
            </a:r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("Ball")</a:t>
            </a:r>
          </a:p>
          <a:p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if player and not fired then</a:t>
            </a:r>
          </a:p>
          <a:p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local ball = </a:t>
            </a:r>
            <a:r>
              <a:rPr lang="en-US" sz="8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Instance.new</a:t>
            </a:r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("Part")</a:t>
            </a:r>
          </a:p>
          <a:p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ball.Name</a:t>
            </a:r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"Ball"</a:t>
            </a:r>
          </a:p>
          <a:p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ball.Shape</a:t>
            </a:r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8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Enum.PartType.Ball</a:t>
            </a:r>
            <a:endParaRPr lang="en-US" sz="8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ball.Position</a:t>
            </a:r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=cannon.Position+Vector3.new(0,6,0)</a:t>
            </a:r>
          </a:p>
          <a:p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ball.Parent</a:t>
            </a:r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cannon</a:t>
            </a:r>
          </a:p>
          <a:p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8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ball:ApplyImpulse</a:t>
            </a:r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(Vector3.new(200,700,200))</a:t>
            </a:r>
          </a:p>
          <a:p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end</a:t>
            </a:r>
          </a:p>
          <a:p>
            <a:r>
              <a:rPr lang="en-US" sz="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A1D515-1B6A-5F6B-3181-E48C86CD82D3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C7F314-53B1-6A18-C3A9-EB23B8BCACE8}"/>
              </a:ext>
            </a:extLst>
          </p:cNvPr>
          <p:cNvSpPr/>
          <p:nvPr/>
        </p:nvSpPr>
        <p:spPr>
          <a:xfrm>
            <a:off x="1093305" y="4687366"/>
            <a:ext cx="122703" cy="3120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36CE40-4FED-71F5-1F18-3335D2721842}"/>
              </a:ext>
            </a:extLst>
          </p:cNvPr>
          <p:cNvSpPr/>
          <p:nvPr/>
        </p:nvSpPr>
        <p:spPr>
          <a:xfrm>
            <a:off x="5593278" y="2015744"/>
            <a:ext cx="2932994" cy="142240"/>
          </a:xfrm>
          <a:prstGeom prst="rect">
            <a:avLst/>
          </a:prstGeom>
          <a:solidFill>
            <a:srgbClr val="FFC000">
              <a:alpha val="3451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2E6C35-2776-2C7F-6725-09B61F923576}"/>
              </a:ext>
            </a:extLst>
          </p:cNvPr>
          <p:cNvSpPr/>
          <p:nvPr/>
        </p:nvSpPr>
        <p:spPr>
          <a:xfrm>
            <a:off x="5593278" y="2263917"/>
            <a:ext cx="2672898" cy="142240"/>
          </a:xfrm>
          <a:prstGeom prst="rect">
            <a:avLst/>
          </a:prstGeom>
          <a:solidFill>
            <a:srgbClr val="FFC000">
              <a:alpha val="3451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1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1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CA80CE-0326-4D56-00FD-8781E9BAE120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417384" y="4772057"/>
            <a:ext cx="472800" cy="168000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 b="0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334E54-D938-4010-C398-B40FD03FBE7B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BE737A-E854-B082-A105-B5806842E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on virtual worlds (2/2)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B830FA8-7C8F-EF0B-1E3E-5746F77BE9B2}"/>
              </a:ext>
            </a:extLst>
          </p:cNvPr>
          <p:cNvSpPr txBox="1">
            <a:spLocks/>
          </p:cNvSpPr>
          <p:nvPr/>
        </p:nvSpPr>
        <p:spPr>
          <a:xfrm>
            <a:off x="114300" y="3056950"/>
            <a:ext cx="8923564" cy="1692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●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○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Inter"/>
              <a:buChar char="■"/>
              <a:defRPr sz="1600" b="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349250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System consists of a </a:t>
            </a:r>
            <a:r>
              <a:rPr lang="en-US" sz="1800" dirty="0">
                <a:solidFill>
                  <a:srgbClr val="FFC000"/>
                </a:solidFill>
              </a:rPr>
              <a:t>simulation</a:t>
            </a:r>
            <a:r>
              <a:rPr lang="en-US" sz="1800" dirty="0">
                <a:solidFill>
                  <a:schemeClr val="bg1"/>
                </a:solidFill>
              </a:rPr>
              <a:t> and a </a:t>
            </a:r>
            <a:r>
              <a:rPr lang="en-US" sz="1800" dirty="0">
                <a:solidFill>
                  <a:srgbClr val="FFC000"/>
                </a:solidFill>
              </a:rPr>
              <a:t>renderer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Simulation maintains + evolves the state of the virtual world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Renderer shows each player a current view of this world</a:t>
            </a:r>
          </a:p>
          <a:p>
            <a:pPr marL="806450" lvl="1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World state is synchronized over the network</a:t>
            </a:r>
          </a:p>
          <a:p>
            <a:pPr marL="349250" indent="-222250">
              <a:buSzPct val="65000"/>
            </a:pPr>
            <a:r>
              <a:rPr lang="en-US" sz="1800" dirty="0">
                <a:solidFill>
                  <a:schemeClr val="bg1"/>
                </a:solidFill>
              </a:rPr>
              <a:t>Notice: Strict </a:t>
            </a:r>
            <a:r>
              <a:rPr lang="en-US" sz="1800" dirty="0">
                <a:solidFill>
                  <a:srgbClr val="FFC000"/>
                </a:solidFill>
              </a:rPr>
              <a:t>timing requirements</a:t>
            </a:r>
            <a:r>
              <a:rPr lang="en-US" sz="1800" dirty="0">
                <a:solidFill>
                  <a:schemeClr val="bg1"/>
                </a:solidFill>
              </a:rPr>
              <a:t> (60fps!!), heavily </a:t>
            </a:r>
            <a:r>
              <a:rPr lang="en-US" sz="1800" dirty="0">
                <a:solidFill>
                  <a:srgbClr val="FFC000"/>
                </a:solidFill>
              </a:rPr>
              <a:t>distributed</a:t>
            </a:r>
          </a:p>
          <a:p>
            <a:pPr marL="806450" lvl="1" indent="-222250">
              <a:buSzPct val="65000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144B39A-0ACA-AE9E-D65F-1F4968BFA9B7}"/>
              </a:ext>
            </a:extLst>
          </p:cNvPr>
          <p:cNvSpPr/>
          <p:nvPr/>
        </p:nvSpPr>
        <p:spPr>
          <a:xfrm>
            <a:off x="3340490" y="1946291"/>
            <a:ext cx="567813" cy="14440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LOGIC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29D8359-6ECF-3237-91AF-C9CBB5C42A73}"/>
              </a:ext>
            </a:extLst>
          </p:cNvPr>
          <p:cNvSpPr/>
          <p:nvPr/>
        </p:nvSpPr>
        <p:spPr>
          <a:xfrm>
            <a:off x="3036020" y="2138751"/>
            <a:ext cx="567813" cy="14440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PHYSICS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D2E5A69-E044-C270-9D8C-F1C259090D49}"/>
              </a:ext>
            </a:extLst>
          </p:cNvPr>
          <p:cNvSpPr/>
          <p:nvPr/>
        </p:nvSpPr>
        <p:spPr>
          <a:xfrm>
            <a:off x="3651892" y="2138751"/>
            <a:ext cx="567813" cy="14440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AUDIO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280E907-6509-9598-6A81-ABA500E9A7D0}"/>
              </a:ext>
            </a:extLst>
          </p:cNvPr>
          <p:cNvSpPr/>
          <p:nvPr/>
        </p:nvSpPr>
        <p:spPr>
          <a:xfrm>
            <a:off x="3036020" y="2325712"/>
            <a:ext cx="567813" cy="144401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SHADOWS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AEED35B-C0DB-D012-CC63-C6D772821CB1}"/>
              </a:ext>
            </a:extLst>
          </p:cNvPr>
          <p:cNvSpPr/>
          <p:nvPr/>
        </p:nvSpPr>
        <p:spPr>
          <a:xfrm>
            <a:off x="3651892" y="2325712"/>
            <a:ext cx="567813" cy="144401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800" dirty="0"/>
              <a:t>LIGHTING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856AAB2-ECF1-2ACD-7753-9E64FBC8A926}"/>
              </a:ext>
            </a:extLst>
          </p:cNvPr>
          <p:cNvSpPr/>
          <p:nvPr/>
        </p:nvSpPr>
        <p:spPr>
          <a:xfrm>
            <a:off x="3036019" y="2518172"/>
            <a:ext cx="1183686" cy="144401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FRAME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9803922-38CC-44D0-622C-259A9EAC1990}"/>
              </a:ext>
            </a:extLst>
          </p:cNvPr>
          <p:cNvSpPr/>
          <p:nvPr/>
        </p:nvSpPr>
        <p:spPr>
          <a:xfrm>
            <a:off x="2987961" y="1903733"/>
            <a:ext cx="1279803" cy="813831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4456BA-13BF-C562-2A64-A9C6EDB3E4C5}"/>
              </a:ext>
            </a:extLst>
          </p:cNvPr>
          <p:cNvSpPr txBox="1"/>
          <p:nvPr/>
        </p:nvSpPr>
        <p:spPr>
          <a:xfrm>
            <a:off x="3259780" y="2661798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Client #1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DF220D0-3D63-54AD-D7B2-BF8B8065EDDD}"/>
              </a:ext>
            </a:extLst>
          </p:cNvPr>
          <p:cNvGrpSpPr/>
          <p:nvPr/>
        </p:nvGrpSpPr>
        <p:grpSpPr>
          <a:xfrm>
            <a:off x="3715765" y="857519"/>
            <a:ext cx="2038417" cy="1092541"/>
            <a:chOff x="3715765" y="857519"/>
            <a:chExt cx="2038417" cy="109254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05605DC-6D92-C0CF-1B91-582E5AF806DF}"/>
                </a:ext>
              </a:extLst>
            </p:cNvPr>
            <p:cNvSpPr/>
            <p:nvPr/>
          </p:nvSpPr>
          <p:spPr>
            <a:xfrm>
              <a:off x="3904159" y="1101255"/>
              <a:ext cx="567813" cy="1444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800" dirty="0"/>
                <a:t>PHYSICS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67D913F-0F44-379C-1C7A-3D6C5BA61609}"/>
                </a:ext>
              </a:extLst>
            </p:cNvPr>
            <p:cNvSpPr/>
            <p:nvPr/>
          </p:nvSpPr>
          <p:spPr>
            <a:xfrm>
              <a:off x="4520031" y="1101255"/>
              <a:ext cx="567813" cy="1444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AUDIO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16A19AD-4F6F-FF20-CAF9-6CBB6543BFEE}"/>
                </a:ext>
              </a:extLst>
            </p:cNvPr>
            <p:cNvSpPr/>
            <p:nvPr/>
          </p:nvSpPr>
          <p:spPr>
            <a:xfrm>
              <a:off x="3904159" y="1288216"/>
              <a:ext cx="567813" cy="14440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800" dirty="0"/>
                <a:t>SHADOWS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B1C0FA56-2FB9-1FB7-01E7-5E99618E40B6}"/>
                </a:ext>
              </a:extLst>
            </p:cNvPr>
            <p:cNvSpPr/>
            <p:nvPr/>
          </p:nvSpPr>
          <p:spPr>
            <a:xfrm>
              <a:off x="4520031" y="1288216"/>
              <a:ext cx="567813" cy="14440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800" dirty="0"/>
                <a:t>LIGHTING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4DE4726D-A7D1-5E27-6664-10CCE89EAFF8}"/>
                </a:ext>
              </a:extLst>
            </p:cNvPr>
            <p:cNvSpPr/>
            <p:nvPr/>
          </p:nvSpPr>
          <p:spPr>
            <a:xfrm>
              <a:off x="3826996" y="857519"/>
              <a:ext cx="1346968" cy="637868"/>
            </a:xfrm>
            <a:prstGeom prst="roundRect">
              <a:avLst/>
            </a:pr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loud 30">
              <a:extLst>
                <a:ext uri="{FF2B5EF4-FFF2-40B4-BE49-F238E27FC236}">
                  <a16:creationId xmlns:a16="http://schemas.microsoft.com/office/drawing/2014/main" id="{500EED7A-2A8F-34A8-F38B-37B44AF8891B}"/>
                </a:ext>
              </a:extLst>
            </p:cNvPr>
            <p:cNvSpPr/>
            <p:nvPr/>
          </p:nvSpPr>
          <p:spPr>
            <a:xfrm>
              <a:off x="4089688" y="1568658"/>
              <a:ext cx="852702" cy="196528"/>
            </a:xfrm>
            <a:prstGeom prst="clou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102F003-7D3F-602D-8A8C-1AB143A8C446}"/>
                </a:ext>
              </a:extLst>
            </p:cNvPr>
            <p:cNvSpPr txBox="1"/>
            <p:nvPr/>
          </p:nvSpPr>
          <p:spPr>
            <a:xfrm>
              <a:off x="4246285" y="1734616"/>
              <a:ext cx="5357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Internet</a:t>
              </a: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101C436-E8A2-E7B9-AADF-DDD0A7804AF1}"/>
                </a:ext>
              </a:extLst>
            </p:cNvPr>
            <p:cNvSpPr/>
            <p:nvPr/>
          </p:nvSpPr>
          <p:spPr>
            <a:xfrm>
              <a:off x="3715765" y="1496816"/>
              <a:ext cx="764579" cy="412415"/>
            </a:xfrm>
            <a:custGeom>
              <a:avLst/>
              <a:gdLst>
                <a:gd name="connsiteX0" fmla="*/ 1447800 w 1527405"/>
                <a:gd name="connsiteY0" fmla="*/ 0 h 816429"/>
                <a:gd name="connsiteX1" fmla="*/ 1404257 w 1527405"/>
                <a:gd name="connsiteY1" fmla="*/ 391886 h 816429"/>
                <a:gd name="connsiteX2" fmla="*/ 283028 w 1527405"/>
                <a:gd name="connsiteY2" fmla="*/ 576943 h 816429"/>
                <a:gd name="connsiteX3" fmla="*/ 0 w 1527405"/>
                <a:gd name="connsiteY3" fmla="*/ 816429 h 816429"/>
                <a:gd name="connsiteX0" fmla="*/ 1447800 w 1516224"/>
                <a:gd name="connsiteY0" fmla="*/ 0 h 816429"/>
                <a:gd name="connsiteX1" fmla="*/ 1382485 w 1516224"/>
                <a:gd name="connsiteY1" fmla="*/ 293915 h 816429"/>
                <a:gd name="connsiteX2" fmla="*/ 283028 w 1516224"/>
                <a:gd name="connsiteY2" fmla="*/ 576943 h 816429"/>
                <a:gd name="connsiteX3" fmla="*/ 0 w 1516224"/>
                <a:gd name="connsiteY3" fmla="*/ 816429 h 816429"/>
                <a:gd name="connsiteX0" fmla="*/ 1447800 w 1513585"/>
                <a:gd name="connsiteY0" fmla="*/ 0 h 816429"/>
                <a:gd name="connsiteX1" fmla="*/ 1382485 w 1513585"/>
                <a:gd name="connsiteY1" fmla="*/ 293915 h 816429"/>
                <a:gd name="connsiteX2" fmla="*/ 326571 w 1513585"/>
                <a:gd name="connsiteY2" fmla="*/ 478972 h 816429"/>
                <a:gd name="connsiteX3" fmla="*/ 0 w 1513585"/>
                <a:gd name="connsiteY3" fmla="*/ 816429 h 816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3585" h="816429">
                  <a:moveTo>
                    <a:pt x="1447800" y="0"/>
                  </a:moveTo>
                  <a:cubicBezTo>
                    <a:pt x="1523093" y="147864"/>
                    <a:pt x="1569356" y="214086"/>
                    <a:pt x="1382485" y="293915"/>
                  </a:cubicBezTo>
                  <a:cubicBezTo>
                    <a:pt x="1195614" y="373744"/>
                    <a:pt x="560614" y="408215"/>
                    <a:pt x="326571" y="478972"/>
                  </a:cubicBezTo>
                  <a:cubicBezTo>
                    <a:pt x="92528" y="549729"/>
                    <a:pt x="24492" y="732064"/>
                    <a:pt x="0" y="816429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7779CC91-D713-8159-7400-0B5DF6572667}"/>
                </a:ext>
              </a:extLst>
            </p:cNvPr>
            <p:cNvSpPr/>
            <p:nvPr/>
          </p:nvSpPr>
          <p:spPr>
            <a:xfrm>
              <a:off x="4208629" y="908795"/>
              <a:ext cx="567813" cy="1444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LOGIC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42AD532-4394-CA75-83FE-A4A203309155}"/>
                </a:ext>
              </a:extLst>
            </p:cNvPr>
            <p:cNvSpPr txBox="1"/>
            <p:nvPr/>
          </p:nvSpPr>
          <p:spPr>
            <a:xfrm>
              <a:off x="5149529" y="970561"/>
              <a:ext cx="60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Edge</a:t>
              </a:r>
              <a:br>
                <a:rPr lang="en-US" sz="1000" dirty="0">
                  <a:solidFill>
                    <a:schemeClr val="bg1"/>
                  </a:solidFill>
                </a:rPr>
              </a:br>
              <a:r>
                <a:rPr lang="en-US" sz="1000" dirty="0">
                  <a:solidFill>
                    <a:schemeClr val="bg1"/>
                  </a:solidFill>
                </a:rPr>
                <a:t>servers</a:t>
              </a:r>
            </a:p>
          </p:txBody>
        </p:sp>
      </p:grpSp>
      <p:pic>
        <p:nvPicPr>
          <p:cNvPr id="74" name="Picture 73" descr="A video game of a toy person with a cannon&#10;&#10;Description automatically generated">
            <a:extLst>
              <a:ext uri="{FF2B5EF4-FFF2-40B4-BE49-F238E27FC236}">
                <a16:creationId xmlns:a16="http://schemas.microsoft.com/office/drawing/2014/main" id="{92F384D0-54BB-2A91-E010-823E17FD6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368" y="1925632"/>
            <a:ext cx="1399535" cy="94422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8A92D79-D6EE-599C-875C-C12FE3F9C117}"/>
              </a:ext>
            </a:extLst>
          </p:cNvPr>
          <p:cNvGrpSpPr/>
          <p:nvPr/>
        </p:nvGrpSpPr>
        <p:grpSpPr>
          <a:xfrm>
            <a:off x="4536492" y="1491674"/>
            <a:ext cx="3335218" cy="1401660"/>
            <a:chOff x="4536492" y="1491674"/>
            <a:chExt cx="3335218" cy="1401660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161348CA-912F-B422-58AA-E4FB26077377}"/>
                </a:ext>
              </a:extLst>
            </p:cNvPr>
            <p:cNvSpPr/>
            <p:nvPr/>
          </p:nvSpPr>
          <p:spPr>
            <a:xfrm>
              <a:off x="5094504" y="1935648"/>
              <a:ext cx="567813" cy="1444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800" dirty="0"/>
                <a:t>LOGIC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2A4082B2-6A3A-5E08-6461-81C17C537800}"/>
                </a:ext>
              </a:extLst>
            </p:cNvPr>
            <p:cNvSpPr/>
            <p:nvPr/>
          </p:nvSpPr>
          <p:spPr>
            <a:xfrm>
              <a:off x="4790034" y="2128108"/>
              <a:ext cx="567813" cy="1444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800" dirty="0"/>
                <a:t>PHYSICS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17C20585-0833-334E-A2C9-C934C6CB6C89}"/>
                </a:ext>
              </a:extLst>
            </p:cNvPr>
            <p:cNvSpPr/>
            <p:nvPr/>
          </p:nvSpPr>
          <p:spPr>
            <a:xfrm>
              <a:off x="5405906" y="2128108"/>
              <a:ext cx="567813" cy="1444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800" dirty="0"/>
                <a:t>AUDIO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C371CDDC-A6D1-F37B-B5E6-359E0786D8A9}"/>
                </a:ext>
              </a:extLst>
            </p:cNvPr>
            <p:cNvSpPr/>
            <p:nvPr/>
          </p:nvSpPr>
          <p:spPr>
            <a:xfrm>
              <a:off x="4790034" y="2315069"/>
              <a:ext cx="567813" cy="14440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800" dirty="0"/>
                <a:t>SHADOWS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2535856D-A771-3F7A-80D8-75ABF801DC63}"/>
                </a:ext>
              </a:extLst>
            </p:cNvPr>
            <p:cNvSpPr/>
            <p:nvPr/>
          </p:nvSpPr>
          <p:spPr>
            <a:xfrm>
              <a:off x="5405906" y="2315069"/>
              <a:ext cx="567813" cy="14440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800" dirty="0"/>
                <a:t>LIGHTING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B8308BF6-FA19-4491-A353-2886842444FD}"/>
                </a:ext>
              </a:extLst>
            </p:cNvPr>
            <p:cNvSpPr/>
            <p:nvPr/>
          </p:nvSpPr>
          <p:spPr>
            <a:xfrm>
              <a:off x="4790033" y="2507530"/>
              <a:ext cx="1183686" cy="14440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800" dirty="0"/>
                <a:t>FRAME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E5E5F3A2-D608-7764-F910-5759CFF5A812}"/>
                </a:ext>
              </a:extLst>
            </p:cNvPr>
            <p:cNvSpPr/>
            <p:nvPr/>
          </p:nvSpPr>
          <p:spPr>
            <a:xfrm>
              <a:off x="4741975" y="1893090"/>
              <a:ext cx="1279803" cy="813831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F61B3A2-5F5B-7DE4-DCA8-DB13486C8FD7}"/>
                </a:ext>
              </a:extLst>
            </p:cNvPr>
            <p:cNvSpPr/>
            <p:nvPr/>
          </p:nvSpPr>
          <p:spPr>
            <a:xfrm flipH="1">
              <a:off x="4536492" y="1491674"/>
              <a:ext cx="584633" cy="412415"/>
            </a:xfrm>
            <a:custGeom>
              <a:avLst/>
              <a:gdLst>
                <a:gd name="connsiteX0" fmla="*/ 1447800 w 1527405"/>
                <a:gd name="connsiteY0" fmla="*/ 0 h 816429"/>
                <a:gd name="connsiteX1" fmla="*/ 1404257 w 1527405"/>
                <a:gd name="connsiteY1" fmla="*/ 391886 h 816429"/>
                <a:gd name="connsiteX2" fmla="*/ 283028 w 1527405"/>
                <a:gd name="connsiteY2" fmla="*/ 576943 h 816429"/>
                <a:gd name="connsiteX3" fmla="*/ 0 w 1527405"/>
                <a:gd name="connsiteY3" fmla="*/ 816429 h 816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7405" h="816429">
                  <a:moveTo>
                    <a:pt x="1447800" y="0"/>
                  </a:moveTo>
                  <a:cubicBezTo>
                    <a:pt x="1523093" y="147864"/>
                    <a:pt x="1598386" y="295729"/>
                    <a:pt x="1404257" y="391886"/>
                  </a:cubicBezTo>
                  <a:cubicBezTo>
                    <a:pt x="1210128" y="488043"/>
                    <a:pt x="517071" y="506186"/>
                    <a:pt x="283028" y="576943"/>
                  </a:cubicBezTo>
                  <a:cubicBezTo>
                    <a:pt x="48985" y="647700"/>
                    <a:pt x="24492" y="732064"/>
                    <a:pt x="0" y="816429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CB457E-E092-659C-627F-94B63425C258}"/>
                </a:ext>
              </a:extLst>
            </p:cNvPr>
            <p:cNvSpPr txBox="1"/>
            <p:nvPr/>
          </p:nvSpPr>
          <p:spPr>
            <a:xfrm>
              <a:off x="5034405" y="2647113"/>
              <a:ext cx="6880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Client #2</a:t>
              </a:r>
            </a:p>
          </p:txBody>
        </p:sp>
        <p:pic>
          <p:nvPicPr>
            <p:cNvPr id="76" name="Picture 75" descr="A video game of a person with a cannon&#10;&#10;Description automatically generated">
              <a:extLst>
                <a:ext uri="{FF2B5EF4-FFF2-40B4-BE49-F238E27FC236}">
                  <a16:creationId xmlns:a16="http://schemas.microsoft.com/office/drawing/2014/main" id="{E901CC9E-F356-FE07-9C37-262C3E311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5078" y="1920651"/>
              <a:ext cx="1526632" cy="949201"/>
            </a:xfrm>
            <a:prstGeom prst="rect">
              <a:avLst/>
            </a:prstGeom>
          </p:spPr>
        </p:pic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id="{42DD9A00-771E-B022-EB65-5A0E0EE60406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D7F3FB-322F-5841-FDF3-E6EADA31FA9C}"/>
              </a:ext>
            </a:extLst>
          </p:cNvPr>
          <p:cNvSpPr/>
          <p:nvPr/>
        </p:nvSpPr>
        <p:spPr>
          <a:xfrm>
            <a:off x="1093305" y="4687366"/>
            <a:ext cx="122703" cy="3120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1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022 Corporate Slide Template">
  <a:themeElements>
    <a:clrScheme name="Simple Light">
      <a:dk1>
        <a:srgbClr val="000000"/>
      </a:dk1>
      <a:lt1>
        <a:srgbClr val="FFFFFF"/>
      </a:lt1>
      <a:dk2>
        <a:srgbClr val="181818"/>
      </a:dk2>
      <a:lt2>
        <a:srgbClr val="EEEEEE"/>
      </a:lt2>
      <a:accent1>
        <a:srgbClr val="00A2FF"/>
      </a:accent1>
      <a:accent2>
        <a:srgbClr val="2E6FFF"/>
      </a:accent2>
      <a:accent3>
        <a:srgbClr val="2BCB96"/>
      </a:accent3>
      <a:accent4>
        <a:srgbClr val="F23548"/>
      </a:accent4>
      <a:accent5>
        <a:srgbClr val="DDFC74"/>
      </a:accent5>
      <a:accent6>
        <a:srgbClr val="6347FF"/>
      </a:accent6>
      <a:hlink>
        <a:srgbClr val="00A2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4097</TotalTime>
  <Words>1327</Words>
  <Application>Microsoft Macintosh PowerPoint</Application>
  <PresentationFormat>On-screen Show (16:9)</PresentationFormat>
  <Paragraphs>242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Courier New</vt:lpstr>
      <vt:lpstr>Inter SemiBold</vt:lpstr>
      <vt:lpstr>Inter</vt:lpstr>
      <vt:lpstr>Roboto</vt:lpstr>
      <vt:lpstr>Arial</vt:lpstr>
      <vt:lpstr>Inter Medium</vt:lpstr>
      <vt:lpstr>2022 Corporate Slide Template</vt:lpstr>
      <vt:lpstr>Metaverse as a Service: Megascale Social 3D  on the Cloud</vt:lpstr>
      <vt:lpstr>Is the metaverse already here?</vt:lpstr>
      <vt:lpstr>A closer look</vt:lpstr>
      <vt:lpstr>Bad news: Virtual Worlds Are Difficult To Scale!</vt:lpstr>
      <vt:lpstr>Our vision: Megascale virtual worlds</vt:lpstr>
      <vt:lpstr>How can we get there?</vt:lpstr>
      <vt:lpstr>Outline</vt:lpstr>
      <vt:lpstr>Background on virtual worlds (1/2)</vt:lpstr>
      <vt:lpstr>Background on virtual worlds (2/2)</vt:lpstr>
      <vt:lpstr>Can virtual worlds scale at all?</vt:lpstr>
      <vt:lpstr>Distributed execution</vt:lpstr>
      <vt:lpstr>Speculation</vt:lpstr>
      <vt:lpstr>Consistency</vt:lpstr>
      <vt:lpstr>Security</vt:lpstr>
      <vt:lpstr>“Systems Problems in Disguise”</vt:lpstr>
      <vt:lpstr>Summary</vt:lpstr>
    </vt:vector>
  </TitlesOfParts>
  <Manager/>
  <Company>Roblox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Metaverse as a Service: Megascale Social 3D  on the Cloud</dc:title>
  <dc:subject/>
  <dc:creator>Andreas Haeberlen, Linh Thi Xuan Phan, Morgan McGuire</dc:creator>
  <cp:keywords/>
  <dc:description/>
  <cp:lastModifiedBy>Haeberlen, Andreas</cp:lastModifiedBy>
  <cp:revision>95</cp:revision>
  <dcterms:modified xsi:type="dcterms:W3CDTF">2023-10-31T23:50:36Z</dcterms:modified>
  <cp:category/>
</cp:coreProperties>
</file>