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486" r:id="rId5"/>
    <p:sldId id="516" r:id="rId6"/>
    <p:sldId id="517" r:id="rId7"/>
    <p:sldId id="518" r:id="rId8"/>
    <p:sldId id="519" r:id="rId9"/>
    <p:sldId id="506" r:id="rId10"/>
    <p:sldId id="520" r:id="rId11"/>
    <p:sldId id="332" r:id="rId12"/>
    <p:sldId id="522" r:id="rId13"/>
    <p:sldId id="523" r:id="rId14"/>
    <p:sldId id="524" r:id="rId15"/>
    <p:sldId id="525" r:id="rId16"/>
    <p:sldId id="526" r:id="rId17"/>
    <p:sldId id="527" r:id="rId18"/>
    <p:sldId id="528" r:id="rId19"/>
    <p:sldId id="529" r:id="rId20"/>
    <p:sldId id="530" r:id="rId21"/>
    <p:sldId id="531" r:id="rId22"/>
    <p:sldId id="521" r:id="rId23"/>
    <p:sldId id="532" r:id="rId24"/>
    <p:sldId id="503" r:id="rId25"/>
    <p:sldId id="359" r:id="rId26"/>
    <p:sldId id="504" r:id="rId27"/>
    <p:sldId id="363" r:id="rId28"/>
    <p:sldId id="365" r:id="rId29"/>
    <p:sldId id="533" r:id="rId30"/>
    <p:sldId id="377" r:id="rId31"/>
    <p:sldId id="513" r:id="rId32"/>
    <p:sldId id="514" r:id="rId33"/>
    <p:sldId id="379" r:id="rId34"/>
    <p:sldId id="534" r:id="rId35"/>
    <p:sldId id="535" r:id="rId36"/>
    <p:sldId id="338" r:id="rId37"/>
    <p:sldId id="364" r:id="rId38"/>
    <p:sldId id="342" r:id="rId39"/>
    <p:sldId id="3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0000FF"/>
    <a:srgbClr val="4EA72E"/>
    <a:srgbClr val="0F9ED5"/>
    <a:srgbClr val="E97132"/>
    <a:srgbClr val="6600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7CAFA-24EA-483D-A6B6-0DE7F9F63124}" v="69" dt="2025-04-01T12:14:14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46" autoAdjust="0"/>
  </p:normalViewPr>
  <p:slideViewPr>
    <p:cSldViewPr snapToGrid="0">
      <p:cViewPr varScale="1">
        <p:scale>
          <a:sx n="83" d="100"/>
          <a:sy n="83" d="100"/>
        </p:scale>
        <p:origin x="2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4559A-AB9C-4C2B-A3A4-C6086ACFC8F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A9DF9-3BE8-44D0-B4E2-F408B3B41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0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C3BFAD69-A76E-F822-5D0C-F4144A73D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42FEDF85-DC6B-164F-F4C7-706F633782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FCBDE460-FC77-4DDA-AECF-95299CFEA4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34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FA6CA6F3-0C3B-08D6-87B4-3CB3025C5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491AF4BA-970A-9723-5EFF-9A469F2575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259870AF-B121-DD32-B406-8E56882430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8480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9C7BD5B0-8152-EC10-EC86-7DD17A415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53ECC18E-D1B1-55BE-F817-C76927016B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F18F1750-AD10-9709-051E-72BB94553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334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2866ED21-5F94-C3F5-C684-F0FADE6A7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8746D917-23C2-1595-A31D-CB2D5AE633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7E6AAD78-16BF-0B0F-7825-741EF5A48F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051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C086B203-03AE-1D7D-444B-13D6FA38C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77D400A8-62ED-DBDA-B376-13437A2E6A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BF873843-55F6-D354-2DE7-A96746D65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685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7302C463-043A-1F7B-4636-EB07A7176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D669AA5B-BDF2-9B9C-F66D-2B34D5AFCD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A333FED0-7A32-AEE2-F379-46D5742A5F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481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667FBF61-D72B-2DF0-9176-DD513C971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42EF21A5-5509-D0A6-D1B2-1BB1C0A5E8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C0C772E5-48FF-EF3D-E43E-5D019A34BB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11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B058CF3F-21C0-3A41-291F-D17EBC642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9C2B110F-7A45-34F5-ABA4-973788FC76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A51E4D09-2067-ACE3-A397-4F240721E0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71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A9DF9-3BE8-44D0-B4E2-F408B3B416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53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CD8E-883D-6E51-A111-2297DA04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7411E-58BA-7E2A-412E-C234F7E5C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7FAD01-4B92-CA76-1822-C7C7447E6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90099-48F0-1702-884D-1393AE917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A9DF9-3BE8-44D0-B4E2-F408B3B416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6e1d2e31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6e1d2e31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266e1d2e317_8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3" name="Google Shape;2113;g266e1d2e317_8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873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A9DF9-3BE8-44D0-B4E2-F408B3B416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85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28E22-04C9-DB93-1E29-FC3279B69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4C5D83-1FC1-B76D-54EF-441E19E41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F07872-5D5F-BB24-F9D3-3C6D627B5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8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6e1d2e31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66e1d2e31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g266e1d2e317_8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0" name="Google Shape;2120;g266e1d2e317_8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30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A9DF9-3BE8-44D0-B4E2-F408B3B416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9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>
          <a:extLst>
            <a:ext uri="{FF2B5EF4-FFF2-40B4-BE49-F238E27FC236}">
              <a16:creationId xmlns:a16="http://schemas.microsoft.com/office/drawing/2014/main" id="{DCB82826-C33A-A46B-3D8E-5468309C2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266e1d2e317_8_1093:notes">
            <a:extLst>
              <a:ext uri="{FF2B5EF4-FFF2-40B4-BE49-F238E27FC236}">
                <a16:creationId xmlns:a16="http://schemas.microsoft.com/office/drawing/2014/main" id="{0B44F6E0-BC13-0C45-3F16-3795BEEF16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3" name="Google Shape;2113;g266e1d2e317_8_1093:notes">
            <a:extLst>
              <a:ext uri="{FF2B5EF4-FFF2-40B4-BE49-F238E27FC236}">
                <a16:creationId xmlns:a16="http://schemas.microsoft.com/office/drawing/2014/main" id="{BFD3C28C-3DD1-83A0-A9A7-60426598B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736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7E44328F-FC6D-8F8D-B129-AED3609A1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86B2353D-4D91-B607-0561-8D79703F5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AA411619-EF73-FA95-84BD-A12CD190F8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14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>
          <a:extLst>
            <a:ext uri="{FF2B5EF4-FFF2-40B4-BE49-F238E27FC236}">
              <a16:creationId xmlns:a16="http://schemas.microsoft.com/office/drawing/2014/main" id="{C8C996DD-1B76-A004-6831-6188E3DC1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266e1d2e317_8_1142:notes">
            <a:extLst>
              <a:ext uri="{FF2B5EF4-FFF2-40B4-BE49-F238E27FC236}">
                <a16:creationId xmlns:a16="http://schemas.microsoft.com/office/drawing/2014/main" id="{8E23909B-7461-8AB9-082F-F19AA78260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266e1d2e317_8_1142:notes">
            <a:extLst>
              <a:ext uri="{FF2B5EF4-FFF2-40B4-BE49-F238E27FC236}">
                <a16:creationId xmlns:a16="http://schemas.microsoft.com/office/drawing/2014/main" id="{3C962B4E-64F0-0452-9C62-243B912E6B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11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142C-7D19-A430-F567-DAB9A4EE6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21542-4BE9-E547-0CFF-D47636909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6E44-95EC-E3CE-13E2-3CDB64EC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4AF4E-60B7-E88D-2337-6BABDA07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77DAC-BC56-0376-EBAE-ED37718C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9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B7A48-F9A6-8533-3CDB-8FA17A14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23EAD-7C68-A428-68F3-F063A7DB0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A78A5-A5FC-E5C2-8A62-6CFA37F3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D86C5-CD22-C232-F0E9-86A23D3C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9AD6D-1EDE-3913-7752-68D6C427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74184E-90F2-22F5-4D3B-7BFE27B76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967D3-4533-466C-0DA6-7D0B5948E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4106-7021-180A-DBFE-A664F606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9A47E-5079-AEA8-8625-1F4227E9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ADD71-8AC9-9C87-F7E9-73C331A3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25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0959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None/>
              <a:defRPr sz="4400"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0959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43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000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591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CA1A16-1D44-8A13-4A84-7C21B7E73A36}"/>
              </a:ext>
            </a:extLst>
          </p:cNvPr>
          <p:cNvCxnSpPr/>
          <p:nvPr userDrawn="1"/>
        </p:nvCxnSpPr>
        <p:spPr>
          <a:xfrm flipV="1">
            <a:off x="415604" y="638217"/>
            <a:ext cx="0" cy="763500"/>
          </a:xfrm>
          <a:prstGeom prst="line">
            <a:avLst/>
          </a:prstGeom>
          <a:ln w="76200">
            <a:gradFill flip="none" rotWithShape="1">
              <a:gsLst>
                <a:gs pos="0">
                  <a:srgbClr val="0B5394"/>
                </a:gs>
                <a:gs pos="100000">
                  <a:srgbClr val="981B1F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AEC9F6-3076-AD74-17A0-AD16402A6D12}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765495" y="995630"/>
            <a:ext cx="0" cy="763699"/>
          </a:xfrm>
          <a:prstGeom prst="line">
            <a:avLst/>
          </a:prstGeom>
          <a:ln w="76200">
            <a:gradFill flip="none" rotWithShape="1">
              <a:gsLst>
                <a:gs pos="0">
                  <a:srgbClr val="0B5394"/>
                </a:gs>
                <a:gs pos="100000">
                  <a:srgbClr val="981B1F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1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E562-E201-352A-D4DC-F86C85168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CCB0A-3EF3-0C34-87D2-044A53FE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9294B-0A61-DA33-930E-90319B89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C330C-7E9F-EC55-F7EB-00564403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3E377-4897-547F-5AF7-1D0CE8F9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BA3F-6A68-5299-4DEE-0AC146F2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4216C-F217-8640-DC2D-AC3CED6B7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FE59A-9521-49A5-5555-280F6328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A31AC-A3B8-D69A-824A-9EEE6DB4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9FB1E-DBB7-FCCE-AD57-88B52779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B00F-CDE9-A053-4369-BBFD87F9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96313-4029-7D79-B329-945C32B1F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A8B91-22BB-2DB1-D193-E3AAEE391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2E7C7-2FDC-D522-691E-CA9B61B7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F2BD8-9C20-CF77-7E3A-C96490BD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22183-7446-7E53-5A83-AA87B89C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3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83B7B-B3EE-ACF1-B8E5-A280381B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A392E-E38E-0B0A-E48A-89932C1F3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29ABA-BFA1-50DB-22CC-05D4AE9B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AD015-75C1-F761-E3F6-206800462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91905-4045-E212-EB48-6875F94F0C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5AFF9-ACC5-B180-39F5-ABFF383B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7F037-3EDE-671D-D589-DB074396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0FC52-DEA9-0DD3-F471-BC152581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0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CFF3-BDA8-1F7F-C2E9-8B73E949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24A88-6950-4D2C-984B-321DDC9E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64980-75D1-344A-35E0-EECF097D1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FC5DF-4205-0759-B1B0-21A0535A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9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9E306-5C4C-511C-215B-3CD6FC148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994A6-921B-A95A-B72D-7F52945E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35E1F-10E7-66D1-BA55-039571FA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0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4C17-DDB4-28B7-236E-15DFCD83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8A47-17CB-0909-38AE-BB43447FF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F8A21-B448-EBC1-010E-CF3864227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F315A-9D69-7E4F-FB01-576501E10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3EB55-BF2E-FA85-AE4E-7432005F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53AA2-75D6-7350-6E79-1BFC50C9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D9B7-5271-4D33-D229-7FEB2BD8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43B05-B81C-42A1-3F85-88258F8B8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80621-12AF-95BA-BC94-1CFDDCCC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46981-0962-1F34-F0C1-0C5723F7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791AB-7865-B1B8-B21B-01CE9F60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B6FA4-FD9A-187B-72A1-AE04AC58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65F67-0F60-9365-21B2-3645E4DC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6F31F-3CF1-8B8D-C57C-A6B319EB4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019F9-EB22-CC60-A28E-9466DD39D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C0D30-0165-1D7C-8915-CB21181B4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48FB-828C-C593-9A94-2F9A6FBC8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1A187C-4366-4849-85E5-BBD3D39F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9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g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3.sv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7" Type="http://schemas.openxmlformats.org/officeDocument/2006/relationships/image" Target="../media/image13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24.pn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7" Type="http://schemas.openxmlformats.org/officeDocument/2006/relationships/image" Target="../media/image13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24.pn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1.png"/><Relationship Id="rId7" Type="http://schemas.openxmlformats.org/officeDocument/2006/relationships/image" Target="../media/image13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24.pn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1.png"/><Relationship Id="rId7" Type="http://schemas.openxmlformats.org/officeDocument/2006/relationships/image" Target="../media/image13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24.pn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12" Type="http://schemas.openxmlformats.org/officeDocument/2006/relationships/image" Target="../media/image11.sv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6.svg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0.svg"/><Relationship Id="rId5" Type="http://schemas.openxmlformats.org/officeDocument/2006/relationships/image" Target="../media/image24.pn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9" Type="http://schemas.openxmlformats.org/officeDocument/2006/relationships/image" Target="../media/image13.sv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18" Type="http://schemas.openxmlformats.org/officeDocument/2006/relationships/image" Target="../media/image21.pn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0.svg"/><Relationship Id="rId5" Type="http://schemas.openxmlformats.org/officeDocument/2006/relationships/image" Target="../media/image24.pn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9" Type="http://schemas.openxmlformats.org/officeDocument/2006/relationships/image" Target="../media/image13.sv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18" Type="http://schemas.openxmlformats.org/officeDocument/2006/relationships/image" Target="../media/image21.pn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0.svg"/><Relationship Id="rId5" Type="http://schemas.openxmlformats.org/officeDocument/2006/relationships/image" Target="../media/image24.pn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9" Type="http://schemas.openxmlformats.org/officeDocument/2006/relationships/image" Target="../media/image13.sv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18" Type="http://schemas.openxmlformats.org/officeDocument/2006/relationships/image" Target="../media/image29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12" Type="http://schemas.openxmlformats.org/officeDocument/2006/relationships/image" Target="../media/image20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8.svg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svg"/><Relationship Id="rId19" Type="http://schemas.openxmlformats.org/officeDocument/2006/relationships/image" Target="../media/image14.png"/><Relationship Id="rId9" Type="http://schemas.openxmlformats.org/officeDocument/2006/relationships/image" Target="../media/image12.png"/><Relationship Id="rId1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18" Type="http://schemas.openxmlformats.org/officeDocument/2006/relationships/image" Target="../media/image21.pn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0.svg"/><Relationship Id="rId5" Type="http://schemas.openxmlformats.org/officeDocument/2006/relationships/image" Target="../media/image24.pn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9" Type="http://schemas.openxmlformats.org/officeDocument/2006/relationships/image" Target="../media/image13.sv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18" Type="http://schemas.openxmlformats.org/officeDocument/2006/relationships/image" Target="../media/image29.sv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18.jpg"/><Relationship Id="rId7" Type="http://schemas.openxmlformats.org/officeDocument/2006/relationships/image" Target="../media/image23.png"/><Relationship Id="rId12" Type="http://schemas.openxmlformats.org/officeDocument/2006/relationships/image" Target="../media/image20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8.svg"/><Relationship Id="rId20" Type="http://schemas.openxmlformats.org/officeDocument/2006/relationships/image" Target="../media/image14.png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svg"/><Relationship Id="rId19" Type="http://schemas.openxmlformats.org/officeDocument/2006/relationships/image" Target="../media/image21.png"/><Relationship Id="rId9" Type="http://schemas.openxmlformats.org/officeDocument/2006/relationships/image" Target="../media/image12.png"/><Relationship Id="rId1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4.svg"/><Relationship Id="rId3" Type="http://schemas.openxmlformats.org/officeDocument/2006/relationships/image" Target="../media/image41.png"/><Relationship Id="rId21" Type="http://schemas.openxmlformats.org/officeDocument/2006/relationships/image" Target="../media/image3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5.svg"/><Relationship Id="rId20" Type="http://schemas.openxmlformats.org/officeDocument/2006/relationships/image" Target="../media/image56.svg"/><Relationship Id="rId1" Type="http://schemas.openxmlformats.org/officeDocument/2006/relationships/tags" Target="../tags/tag14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34.png"/><Relationship Id="rId10" Type="http://schemas.openxmlformats.org/officeDocument/2006/relationships/image" Target="../media/image48.svg"/><Relationship Id="rId19" Type="http://schemas.openxmlformats.org/officeDocument/2006/relationships/image" Target="../media/image55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3.png"/><Relationship Id="rId18" Type="http://schemas.openxmlformats.org/officeDocument/2006/relationships/image" Target="../media/image40.sv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9.png"/><Relationship Id="rId12" Type="http://schemas.openxmlformats.org/officeDocument/2006/relationships/image" Target="../media/image35.sv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6.svg"/><Relationship Id="rId20" Type="http://schemas.openxmlformats.org/officeDocument/2006/relationships/image" Target="../media/image58.svg"/><Relationship Id="rId1" Type="http://schemas.openxmlformats.org/officeDocument/2006/relationships/tags" Target="../tags/tag15.xml"/><Relationship Id="rId6" Type="http://schemas.openxmlformats.org/officeDocument/2006/relationships/image" Target="../media/image48.svg"/><Relationship Id="rId11" Type="http://schemas.openxmlformats.org/officeDocument/2006/relationships/image" Target="../media/image34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svg"/><Relationship Id="rId19" Type="http://schemas.openxmlformats.org/officeDocument/2006/relationships/image" Target="../media/image57.png"/><Relationship Id="rId4" Type="http://schemas.openxmlformats.org/officeDocument/2006/relationships/image" Target="../media/image42.svg"/><Relationship Id="rId9" Type="http://schemas.openxmlformats.org/officeDocument/2006/relationships/image" Target="../media/image51.png"/><Relationship Id="rId14" Type="http://schemas.openxmlformats.org/officeDocument/2006/relationships/image" Target="../media/image54.svg"/><Relationship Id="rId2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7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0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3.sv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417095" y="992767"/>
            <a:ext cx="11358000" cy="27369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b" anchorCtr="0">
            <a:noAutofit/>
          </a:bodyPr>
          <a:lstStyle/>
          <a:p>
            <a:pPr>
              <a:spcBef>
                <a:spcPts val="0"/>
              </a:spcBef>
              <a:buSzPts val="1300"/>
            </a:pPr>
            <a:r>
              <a:rPr lang="en-US" sz="4900" dirty="0" err="1"/>
              <a:t>RoboRebound</a:t>
            </a:r>
            <a:r>
              <a:rPr lang="en-US" sz="4900" dirty="0"/>
              <a:t>: Multi-Robot System Defense with Bounded-Time Interaction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"/>
          </p:nvPr>
        </p:nvSpPr>
        <p:spPr>
          <a:xfrm>
            <a:off x="417095" y="4619620"/>
            <a:ext cx="11358000" cy="10569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2800" b="1" dirty="0"/>
              <a:t>Neeraj Gandhi</a:t>
            </a:r>
            <a:r>
              <a:rPr lang="en" sz="2800" dirty="0"/>
              <a:t>, Yifan Cai, Andreas Haeberlen, Linh Thi Xuan Phan</a:t>
            </a:r>
            <a:endParaRPr sz="2800" dirty="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37" y="3836301"/>
            <a:ext cx="11782652" cy="5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;p21">
            <a:extLst>
              <a:ext uri="{FF2B5EF4-FFF2-40B4-BE49-F238E27FC236}">
                <a16:creationId xmlns:a16="http://schemas.microsoft.com/office/drawing/2014/main" id="{7B6635C3-6C98-C564-C7E2-1269C5345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642" y="6021485"/>
            <a:ext cx="2190715" cy="76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2FE8CEE-DB93-742D-73F5-62A770EDA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7767" y="253391"/>
            <a:ext cx="3776463" cy="18076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B7DE-C96D-6C07-ABCE-47101816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RoboRebound</a:t>
            </a:r>
            <a:r>
              <a:rPr lang="en-US" dirty="0"/>
              <a:t> inspiration: Arcades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63A15-9339-9A8A-B3FE-3301A5B30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None/>
            </a:pPr>
            <a:r>
              <a:rPr lang="en-US" dirty="0"/>
              <a:t>Add coins to arcade game to extend play time</a:t>
            </a:r>
          </a:p>
          <a:p>
            <a:pPr marL="254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B8FF6-38EC-09C5-0760-CD67A72B52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559FB-925C-DA06-CB40-4EE4490B3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32" y="2673307"/>
            <a:ext cx="2827645" cy="2827645"/>
          </a:xfrm>
          <a:prstGeom prst="rect">
            <a:avLst/>
          </a:prstGeom>
        </p:spPr>
      </p:pic>
      <p:pic>
        <p:nvPicPr>
          <p:cNvPr id="5" name="Graphic 4" descr="Robot with solid fill">
            <a:extLst>
              <a:ext uri="{FF2B5EF4-FFF2-40B4-BE49-F238E27FC236}">
                <a16:creationId xmlns:a16="http://schemas.microsoft.com/office/drawing/2014/main" id="{D8C52156-771B-6FD9-B4B6-31A416202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247" y="2560112"/>
            <a:ext cx="914400" cy="914400"/>
          </a:xfrm>
          <a:prstGeom prst="rect">
            <a:avLst/>
          </a:prstGeom>
        </p:spPr>
      </p:pic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990CA990-929F-1FFF-55D2-5386F6ECD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0578" y="4747760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F2774923-1856-8FB6-B2BD-A415DD89C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65552" y="4747760"/>
            <a:ext cx="914400" cy="914400"/>
          </a:xfrm>
          <a:prstGeom prst="rect">
            <a:avLst/>
          </a:prstGeom>
        </p:spPr>
      </p:pic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2DD477E5-CC40-28A6-4E76-3E83EF05242F}"/>
              </a:ext>
            </a:extLst>
          </p:cNvPr>
          <p:cNvSpPr/>
          <p:nvPr/>
        </p:nvSpPr>
        <p:spPr>
          <a:xfrm>
            <a:off x="6643094" y="2757801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9D96583C-1830-1AD3-0C2B-D1080F446475}"/>
              </a:ext>
            </a:extLst>
          </p:cNvPr>
          <p:cNvSpPr/>
          <p:nvPr/>
        </p:nvSpPr>
        <p:spPr>
          <a:xfrm>
            <a:off x="6761805" y="2953517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3FE5BF-00FF-FE5E-BDA2-9AD9AB8EC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893" y="5001349"/>
            <a:ext cx="546214" cy="53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E18CCC-BB43-F2D6-1AE4-561949C23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2866" y="5052302"/>
            <a:ext cx="546214" cy="5330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80879F1-7F69-E3C5-00EF-5820064D7648}"/>
              </a:ext>
            </a:extLst>
          </p:cNvPr>
          <p:cNvGrpSpPr/>
          <p:nvPr/>
        </p:nvGrpSpPr>
        <p:grpSpPr>
          <a:xfrm>
            <a:off x="8301360" y="2486067"/>
            <a:ext cx="550370" cy="1062490"/>
            <a:chOff x="8301360" y="2486067"/>
            <a:chExt cx="550370" cy="10624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F479E4-7E64-96D7-D2E5-28551B367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01360" y="2486067"/>
              <a:ext cx="550370" cy="1062490"/>
            </a:xfrm>
            <a:prstGeom prst="rect">
              <a:avLst/>
            </a:prstGeom>
          </p:spPr>
        </p:pic>
        <p:sp>
          <p:nvSpPr>
            <p:cNvPr id="15" name="Rectangle: Top Corners Snipped 14">
              <a:extLst>
                <a:ext uri="{FF2B5EF4-FFF2-40B4-BE49-F238E27FC236}">
                  <a16:creationId xmlns:a16="http://schemas.microsoft.com/office/drawing/2014/main" id="{46276BBA-1DDC-49A0-A585-15D20CD2965D}"/>
                </a:ext>
              </a:extLst>
            </p:cNvPr>
            <p:cNvSpPr/>
            <p:nvPr/>
          </p:nvSpPr>
          <p:spPr>
            <a:xfrm>
              <a:off x="8406424" y="3082925"/>
              <a:ext cx="343876" cy="323849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Snipped 15">
              <a:extLst>
                <a:ext uri="{FF2B5EF4-FFF2-40B4-BE49-F238E27FC236}">
                  <a16:creationId xmlns:a16="http://schemas.microsoft.com/office/drawing/2014/main" id="{6E9942F7-4ECA-05DE-351A-363CF2A0DB23}"/>
                </a:ext>
              </a:extLst>
            </p:cNvPr>
            <p:cNvSpPr/>
            <p:nvPr/>
          </p:nvSpPr>
          <p:spPr>
            <a:xfrm rot="10800000">
              <a:off x="8530508" y="2863078"/>
              <a:ext cx="111125" cy="13330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92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7748 0.2335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11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1732 0.2125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9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0.13333 -0.2342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171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10677 -0.23519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/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/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pic>
        <p:nvPicPr>
          <p:cNvPr id="17" name="Graphic 16" descr="Robot with solid fill">
            <a:extLst>
              <a:ext uri="{FF2B5EF4-FFF2-40B4-BE49-F238E27FC236}">
                <a16:creationId xmlns:a16="http://schemas.microsoft.com/office/drawing/2014/main" id="{A565E717-6851-9D6A-0074-B5C59A9AB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9555" y="5724646"/>
            <a:ext cx="914400" cy="914400"/>
          </a:xfrm>
          <a:prstGeom prst="rect">
            <a:avLst/>
          </a:prstGeom>
        </p:spPr>
      </p:pic>
      <p:pic>
        <p:nvPicPr>
          <p:cNvPr id="18" name="Graphic 17" descr="Robot with solid fill">
            <a:extLst>
              <a:ext uri="{FF2B5EF4-FFF2-40B4-BE49-F238E27FC236}">
                <a16:creationId xmlns:a16="http://schemas.microsoft.com/office/drawing/2014/main" id="{B7169A95-77CA-D3AC-F6D7-82A41B0B7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1184" y="5697528"/>
            <a:ext cx="914400" cy="914400"/>
          </a:xfrm>
          <a:prstGeom prst="rect">
            <a:avLst/>
          </a:prstGeom>
        </p:spPr>
      </p:pic>
      <p:pic>
        <p:nvPicPr>
          <p:cNvPr id="19" name="Graphic 18" descr="Robot with solid fill">
            <a:extLst>
              <a:ext uri="{FF2B5EF4-FFF2-40B4-BE49-F238E27FC236}">
                <a16:creationId xmlns:a16="http://schemas.microsoft.com/office/drawing/2014/main" id="{26D030F6-1630-2B6A-89BE-0184149CA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5119" y="5716933"/>
            <a:ext cx="914400" cy="914400"/>
          </a:xfrm>
          <a:prstGeom prst="rect">
            <a:avLst/>
          </a:prstGeom>
        </p:spPr>
      </p:pic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9849ACA8-F215-FD5F-C2CA-EA1174C2B5A0}"/>
              </a:ext>
            </a:extLst>
          </p:cNvPr>
          <p:cNvSpPr/>
          <p:nvPr/>
        </p:nvSpPr>
        <p:spPr>
          <a:xfrm>
            <a:off x="4498402" y="5922335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C107CF69-FC01-777C-5717-DE54929AA618}"/>
              </a:ext>
            </a:extLst>
          </p:cNvPr>
          <p:cNvSpPr/>
          <p:nvPr/>
        </p:nvSpPr>
        <p:spPr>
          <a:xfrm>
            <a:off x="4617113" y="6118051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Robot with solid fill">
            <a:extLst>
              <a:ext uri="{FF2B5EF4-FFF2-40B4-BE49-F238E27FC236}">
                <a16:creationId xmlns:a16="http://schemas.microsoft.com/office/drawing/2014/main" id="{7707C3E8-FF36-815F-B776-98E9CD5AB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3611" y="3744903"/>
            <a:ext cx="914400" cy="914400"/>
          </a:xfrm>
          <a:prstGeom prst="rect">
            <a:avLst/>
          </a:prstGeom>
        </p:spPr>
      </p:pic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9840227C-E214-A22B-7217-433A6CBBCF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9554" y="3744903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4A128B6D-9D16-E708-408D-3B3D9D37EC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01109" y="3736956"/>
            <a:ext cx="914400" cy="914400"/>
          </a:xfrm>
          <a:prstGeom prst="rect">
            <a:avLst/>
          </a:prstGeom>
        </p:spPr>
      </p:pic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33EC8CA6-678F-6DA2-BFA5-2D78A3373B88}"/>
              </a:ext>
            </a:extLst>
          </p:cNvPr>
          <p:cNvSpPr/>
          <p:nvPr/>
        </p:nvSpPr>
        <p:spPr>
          <a:xfrm>
            <a:off x="1261321" y="5895217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08630825-E17D-4C76-FEDA-5B0CA90406A3}"/>
              </a:ext>
            </a:extLst>
          </p:cNvPr>
          <p:cNvSpPr/>
          <p:nvPr/>
        </p:nvSpPr>
        <p:spPr>
          <a:xfrm>
            <a:off x="1380032" y="6090933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0730D72D-7E48-9374-0A7B-8E3419715EE4}"/>
              </a:ext>
            </a:extLst>
          </p:cNvPr>
          <p:cNvSpPr/>
          <p:nvPr/>
        </p:nvSpPr>
        <p:spPr>
          <a:xfrm>
            <a:off x="1261321" y="3900975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A2BE5A4F-22A4-D4EB-8A80-5B2C6D990D04}"/>
              </a:ext>
            </a:extLst>
          </p:cNvPr>
          <p:cNvSpPr/>
          <p:nvPr/>
        </p:nvSpPr>
        <p:spPr>
          <a:xfrm>
            <a:off x="1380032" y="4096691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DE18B493-9C16-CAAF-EA87-FDEB071E33A6}"/>
              </a:ext>
            </a:extLst>
          </p:cNvPr>
          <p:cNvSpPr/>
          <p:nvPr/>
        </p:nvSpPr>
        <p:spPr>
          <a:xfrm>
            <a:off x="4498931" y="3984451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CE396AED-DEF6-2ACF-B479-0FFE2E1BA11D}"/>
              </a:ext>
            </a:extLst>
          </p:cNvPr>
          <p:cNvSpPr/>
          <p:nvPr/>
        </p:nvSpPr>
        <p:spPr>
          <a:xfrm>
            <a:off x="4617642" y="4180167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D7A03A2A-D99C-5670-0A08-E8BBEB37C007}"/>
              </a:ext>
            </a:extLst>
          </p:cNvPr>
          <p:cNvSpPr/>
          <p:nvPr/>
        </p:nvSpPr>
        <p:spPr>
          <a:xfrm>
            <a:off x="7368791" y="3984451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croll: Vertical 26">
            <a:extLst>
              <a:ext uri="{FF2B5EF4-FFF2-40B4-BE49-F238E27FC236}">
                <a16:creationId xmlns:a16="http://schemas.microsoft.com/office/drawing/2014/main" id="{3A22C91E-49C6-498B-4E0F-9C65F8853F92}"/>
              </a:ext>
            </a:extLst>
          </p:cNvPr>
          <p:cNvSpPr/>
          <p:nvPr/>
        </p:nvSpPr>
        <p:spPr>
          <a:xfrm>
            <a:off x="7487502" y="4180167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croll: Vertical 28">
            <a:extLst>
              <a:ext uri="{FF2B5EF4-FFF2-40B4-BE49-F238E27FC236}">
                <a16:creationId xmlns:a16="http://schemas.microsoft.com/office/drawing/2014/main" id="{A0480C6F-AEF2-B5A5-8789-42C0DC4EB79B}"/>
              </a:ext>
            </a:extLst>
          </p:cNvPr>
          <p:cNvSpPr/>
          <p:nvPr/>
        </p:nvSpPr>
        <p:spPr>
          <a:xfrm>
            <a:off x="7418307" y="5959998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croll: Vertical 29">
            <a:extLst>
              <a:ext uri="{FF2B5EF4-FFF2-40B4-BE49-F238E27FC236}">
                <a16:creationId xmlns:a16="http://schemas.microsoft.com/office/drawing/2014/main" id="{1E040C3A-EC22-F16E-7935-2EE15AAEFF68}"/>
              </a:ext>
            </a:extLst>
          </p:cNvPr>
          <p:cNvSpPr/>
          <p:nvPr/>
        </p:nvSpPr>
        <p:spPr>
          <a:xfrm>
            <a:off x="7537018" y="6155714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B8D9A11E-8E82-86A6-0F1C-6932E2E9B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FDC43C6A-9AA7-B403-F247-38059BE80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3D855112-A923-F1D5-4C62-04D15BF4B9B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3D855112-A923-F1D5-4C62-04D15BF4B9B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F7652674-F6C2-D7B6-86AE-4781AB471C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pic>
        <p:nvPicPr>
          <p:cNvPr id="17" name="Graphic 16" descr="Robot with solid fill">
            <a:extLst>
              <a:ext uri="{FF2B5EF4-FFF2-40B4-BE49-F238E27FC236}">
                <a16:creationId xmlns:a16="http://schemas.microsoft.com/office/drawing/2014/main" id="{51FB58D2-9613-54E8-487C-1916FE9FA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9555" y="5724646"/>
            <a:ext cx="914400" cy="914400"/>
          </a:xfrm>
          <a:prstGeom prst="rect">
            <a:avLst/>
          </a:prstGeom>
        </p:spPr>
      </p:pic>
      <p:pic>
        <p:nvPicPr>
          <p:cNvPr id="18" name="Graphic 17" descr="Robot with solid fill">
            <a:extLst>
              <a:ext uri="{FF2B5EF4-FFF2-40B4-BE49-F238E27FC236}">
                <a16:creationId xmlns:a16="http://schemas.microsoft.com/office/drawing/2014/main" id="{0A1E3D98-3509-4867-A14B-6B8B63E76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1184" y="5697528"/>
            <a:ext cx="914400" cy="914400"/>
          </a:xfrm>
          <a:prstGeom prst="rect">
            <a:avLst/>
          </a:prstGeom>
        </p:spPr>
      </p:pic>
      <p:pic>
        <p:nvPicPr>
          <p:cNvPr id="19" name="Graphic 18" descr="Robot with solid fill">
            <a:extLst>
              <a:ext uri="{FF2B5EF4-FFF2-40B4-BE49-F238E27FC236}">
                <a16:creationId xmlns:a16="http://schemas.microsoft.com/office/drawing/2014/main" id="{912019F3-F814-095D-98A0-655FD095E1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5119" y="5716933"/>
            <a:ext cx="914400" cy="914400"/>
          </a:xfrm>
          <a:prstGeom prst="rect">
            <a:avLst/>
          </a:prstGeom>
        </p:spPr>
      </p:pic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45A6FFD1-B01F-4E4E-1890-A25DC0B6072E}"/>
              </a:ext>
            </a:extLst>
          </p:cNvPr>
          <p:cNvSpPr/>
          <p:nvPr/>
        </p:nvSpPr>
        <p:spPr>
          <a:xfrm>
            <a:off x="3336215" y="3957428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F9624CE5-08CF-6AD3-6FE7-B2F240FE153A}"/>
              </a:ext>
            </a:extLst>
          </p:cNvPr>
          <p:cNvSpPr/>
          <p:nvPr/>
        </p:nvSpPr>
        <p:spPr>
          <a:xfrm>
            <a:off x="9239511" y="3993998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Robot with solid fill">
            <a:extLst>
              <a:ext uri="{FF2B5EF4-FFF2-40B4-BE49-F238E27FC236}">
                <a16:creationId xmlns:a16="http://schemas.microsoft.com/office/drawing/2014/main" id="{9C407F23-BD51-A954-96E4-598BDA64B1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3611" y="3744903"/>
            <a:ext cx="914400" cy="914400"/>
          </a:xfrm>
          <a:prstGeom prst="rect">
            <a:avLst/>
          </a:prstGeom>
        </p:spPr>
      </p:pic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AD0BA8E3-6A8A-07BD-E718-8815C9DEDB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9554" y="3744903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2859366A-37E9-C379-BE94-27A812D69E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01109" y="3736956"/>
            <a:ext cx="914400" cy="914400"/>
          </a:xfrm>
          <a:prstGeom prst="rect">
            <a:avLst/>
          </a:prstGeom>
        </p:spPr>
      </p:pic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698820C7-2093-EEEE-1CAE-C025BCAA39F6}"/>
              </a:ext>
            </a:extLst>
          </p:cNvPr>
          <p:cNvSpPr/>
          <p:nvPr/>
        </p:nvSpPr>
        <p:spPr>
          <a:xfrm>
            <a:off x="5838448" y="5954920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59680C3E-06D7-6D2B-BE29-D67289598040}"/>
              </a:ext>
            </a:extLst>
          </p:cNvPr>
          <p:cNvSpPr/>
          <p:nvPr/>
        </p:nvSpPr>
        <p:spPr>
          <a:xfrm>
            <a:off x="2666562" y="3957427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41273432-037A-B7F4-FF68-9081EE4407DF}"/>
              </a:ext>
            </a:extLst>
          </p:cNvPr>
          <p:cNvSpPr/>
          <p:nvPr/>
        </p:nvSpPr>
        <p:spPr>
          <a:xfrm>
            <a:off x="4591161" y="3991539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F2D083E7-1374-0476-2714-DDDD9C14E414}"/>
              </a:ext>
            </a:extLst>
          </p:cNvPr>
          <p:cNvSpPr/>
          <p:nvPr/>
        </p:nvSpPr>
        <p:spPr>
          <a:xfrm>
            <a:off x="2724880" y="5926564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0DDE286D-24E0-2842-57C5-E897C144D7C9}"/>
              </a:ext>
            </a:extLst>
          </p:cNvPr>
          <p:cNvSpPr/>
          <p:nvPr/>
        </p:nvSpPr>
        <p:spPr>
          <a:xfrm>
            <a:off x="9245044" y="5895109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D6DE3519-58DC-4A72-4FC5-68AA51BD3CEA}"/>
              </a:ext>
            </a:extLst>
          </p:cNvPr>
          <p:cNvSpPr/>
          <p:nvPr/>
        </p:nvSpPr>
        <p:spPr>
          <a:xfrm>
            <a:off x="6453625" y="5957124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7357A61D-95CF-B76D-D5BE-D64E1A110F9A}"/>
              </a:ext>
            </a:extLst>
          </p:cNvPr>
          <p:cNvSpPr/>
          <p:nvPr/>
        </p:nvSpPr>
        <p:spPr>
          <a:xfrm>
            <a:off x="5782397" y="3957429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croll: Vertical 26">
            <a:extLst>
              <a:ext uri="{FF2B5EF4-FFF2-40B4-BE49-F238E27FC236}">
                <a16:creationId xmlns:a16="http://schemas.microsoft.com/office/drawing/2014/main" id="{BE5DFA1F-6D91-D1D6-7636-D936BC228114}"/>
              </a:ext>
            </a:extLst>
          </p:cNvPr>
          <p:cNvSpPr/>
          <p:nvPr/>
        </p:nvSpPr>
        <p:spPr>
          <a:xfrm>
            <a:off x="8654322" y="5893881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croll: Vertical 28">
            <a:extLst>
              <a:ext uri="{FF2B5EF4-FFF2-40B4-BE49-F238E27FC236}">
                <a16:creationId xmlns:a16="http://schemas.microsoft.com/office/drawing/2014/main" id="{CEECF266-02D5-3138-B232-891C27B471C0}"/>
              </a:ext>
            </a:extLst>
          </p:cNvPr>
          <p:cNvSpPr/>
          <p:nvPr/>
        </p:nvSpPr>
        <p:spPr>
          <a:xfrm>
            <a:off x="6338031" y="3941605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croll: Vertical 29">
            <a:extLst>
              <a:ext uri="{FF2B5EF4-FFF2-40B4-BE49-F238E27FC236}">
                <a16:creationId xmlns:a16="http://schemas.microsoft.com/office/drawing/2014/main" id="{060401E0-BC2E-ABEF-BF9A-DB738A0BE300}"/>
              </a:ext>
            </a:extLst>
          </p:cNvPr>
          <p:cNvSpPr/>
          <p:nvPr/>
        </p:nvSpPr>
        <p:spPr>
          <a:xfrm>
            <a:off x="8722750" y="3993998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6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7AF6742A-29B3-0823-49CA-90E342469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54C6B0EC-C0C3-9E9A-E424-9E93E3CBBB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ACBC2069-4EF7-8CDA-5273-6943734D2D7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ACBC2069-4EF7-8CDA-5273-6943734D2D7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B239011C-B727-D854-F8D6-D3FA5DA132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pic>
        <p:nvPicPr>
          <p:cNvPr id="17" name="Graphic 16" descr="Robot with solid fill">
            <a:extLst>
              <a:ext uri="{FF2B5EF4-FFF2-40B4-BE49-F238E27FC236}">
                <a16:creationId xmlns:a16="http://schemas.microsoft.com/office/drawing/2014/main" id="{6133E1C2-11D5-9236-4F64-1B7C0C0ED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9555" y="5724646"/>
            <a:ext cx="914400" cy="914400"/>
          </a:xfrm>
          <a:prstGeom prst="rect">
            <a:avLst/>
          </a:prstGeom>
        </p:spPr>
      </p:pic>
      <p:pic>
        <p:nvPicPr>
          <p:cNvPr id="18" name="Graphic 17" descr="Robot with solid fill">
            <a:extLst>
              <a:ext uri="{FF2B5EF4-FFF2-40B4-BE49-F238E27FC236}">
                <a16:creationId xmlns:a16="http://schemas.microsoft.com/office/drawing/2014/main" id="{FF51DA1D-CE7B-A8BF-5099-80B3CE2321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1184" y="5697528"/>
            <a:ext cx="914400" cy="914400"/>
          </a:xfrm>
          <a:prstGeom prst="rect">
            <a:avLst/>
          </a:prstGeom>
        </p:spPr>
      </p:pic>
      <p:pic>
        <p:nvPicPr>
          <p:cNvPr id="19" name="Graphic 18" descr="Robot with solid fill">
            <a:extLst>
              <a:ext uri="{FF2B5EF4-FFF2-40B4-BE49-F238E27FC236}">
                <a16:creationId xmlns:a16="http://schemas.microsoft.com/office/drawing/2014/main" id="{3696B988-57F4-6DAE-B2F1-B5496C4135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5119" y="5716933"/>
            <a:ext cx="914400" cy="914400"/>
          </a:xfrm>
          <a:prstGeom prst="rect">
            <a:avLst/>
          </a:prstGeom>
        </p:spPr>
      </p:pic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8561B11A-44E3-6595-63F4-89201AD38D80}"/>
              </a:ext>
            </a:extLst>
          </p:cNvPr>
          <p:cNvSpPr/>
          <p:nvPr/>
        </p:nvSpPr>
        <p:spPr>
          <a:xfrm>
            <a:off x="3336215" y="3957428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AC80256D-AD30-1F4D-EFDA-77B67FB718BD}"/>
              </a:ext>
            </a:extLst>
          </p:cNvPr>
          <p:cNvSpPr/>
          <p:nvPr/>
        </p:nvSpPr>
        <p:spPr>
          <a:xfrm>
            <a:off x="9239511" y="3993998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Robot with solid fill">
            <a:extLst>
              <a:ext uri="{FF2B5EF4-FFF2-40B4-BE49-F238E27FC236}">
                <a16:creationId xmlns:a16="http://schemas.microsoft.com/office/drawing/2014/main" id="{4F4D4049-3C5A-D39E-58E1-34BCE87B34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3611" y="3744903"/>
            <a:ext cx="914400" cy="914400"/>
          </a:xfrm>
          <a:prstGeom prst="rect">
            <a:avLst/>
          </a:prstGeom>
        </p:spPr>
      </p:pic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17B0E70A-F257-00BF-FD66-B24BC37E4A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9554" y="3744903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FDF1916A-F9C2-662E-6FAE-C8318CB411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01109" y="3736956"/>
            <a:ext cx="914400" cy="914400"/>
          </a:xfrm>
          <a:prstGeom prst="rect">
            <a:avLst/>
          </a:prstGeom>
        </p:spPr>
      </p:pic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8888C336-2E48-B3F1-D3C4-93760ACEBB82}"/>
              </a:ext>
            </a:extLst>
          </p:cNvPr>
          <p:cNvSpPr/>
          <p:nvPr/>
        </p:nvSpPr>
        <p:spPr>
          <a:xfrm>
            <a:off x="5838448" y="5954920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47E4CFFD-D37B-680C-9B4B-4A99F2C86E53}"/>
              </a:ext>
            </a:extLst>
          </p:cNvPr>
          <p:cNvSpPr/>
          <p:nvPr/>
        </p:nvSpPr>
        <p:spPr>
          <a:xfrm>
            <a:off x="2666562" y="3957427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88F62313-890F-5EF8-47CF-2111EFBD3E93}"/>
              </a:ext>
            </a:extLst>
          </p:cNvPr>
          <p:cNvSpPr/>
          <p:nvPr/>
        </p:nvSpPr>
        <p:spPr>
          <a:xfrm>
            <a:off x="4591161" y="3991539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A7AC5EB2-6778-95D9-BA5E-F68369D3C77A}"/>
              </a:ext>
            </a:extLst>
          </p:cNvPr>
          <p:cNvSpPr/>
          <p:nvPr/>
        </p:nvSpPr>
        <p:spPr>
          <a:xfrm>
            <a:off x="2724880" y="5926564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97E2D37E-0E56-3918-5FF8-0804277F828A}"/>
              </a:ext>
            </a:extLst>
          </p:cNvPr>
          <p:cNvSpPr/>
          <p:nvPr/>
        </p:nvSpPr>
        <p:spPr>
          <a:xfrm>
            <a:off x="9245044" y="5895109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F5EABD6F-7CA8-6658-7DE0-C469F455B2AA}"/>
              </a:ext>
            </a:extLst>
          </p:cNvPr>
          <p:cNvSpPr/>
          <p:nvPr/>
        </p:nvSpPr>
        <p:spPr>
          <a:xfrm>
            <a:off x="6453625" y="5957124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1C6F4ED5-594B-378E-A566-EF49CE8172D3}"/>
              </a:ext>
            </a:extLst>
          </p:cNvPr>
          <p:cNvSpPr/>
          <p:nvPr/>
        </p:nvSpPr>
        <p:spPr>
          <a:xfrm>
            <a:off x="5782397" y="3957429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croll: Vertical 26">
            <a:extLst>
              <a:ext uri="{FF2B5EF4-FFF2-40B4-BE49-F238E27FC236}">
                <a16:creationId xmlns:a16="http://schemas.microsoft.com/office/drawing/2014/main" id="{AA80343F-48E3-B641-D427-AADD99521198}"/>
              </a:ext>
            </a:extLst>
          </p:cNvPr>
          <p:cNvSpPr/>
          <p:nvPr/>
        </p:nvSpPr>
        <p:spPr>
          <a:xfrm>
            <a:off x="8654322" y="5893881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croll: Vertical 28">
            <a:extLst>
              <a:ext uri="{FF2B5EF4-FFF2-40B4-BE49-F238E27FC236}">
                <a16:creationId xmlns:a16="http://schemas.microsoft.com/office/drawing/2014/main" id="{9D044935-0E86-4146-CB0B-B7307938DCCE}"/>
              </a:ext>
            </a:extLst>
          </p:cNvPr>
          <p:cNvSpPr/>
          <p:nvPr/>
        </p:nvSpPr>
        <p:spPr>
          <a:xfrm>
            <a:off x="6338031" y="3941605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croll: Vertical 29">
            <a:extLst>
              <a:ext uri="{FF2B5EF4-FFF2-40B4-BE49-F238E27FC236}">
                <a16:creationId xmlns:a16="http://schemas.microsoft.com/office/drawing/2014/main" id="{CFBAF946-AE41-D7D3-C957-FA878771CCF0}"/>
              </a:ext>
            </a:extLst>
          </p:cNvPr>
          <p:cNvSpPr/>
          <p:nvPr/>
        </p:nvSpPr>
        <p:spPr>
          <a:xfrm>
            <a:off x="8722750" y="3993998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3F048-C287-54D9-439C-DE59519E1B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31500" y="4545563"/>
            <a:ext cx="546214" cy="533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87720-8DA1-29F9-D8B5-52EEF3F55D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1153" y="4545564"/>
            <a:ext cx="546214" cy="533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BCDB5A-5D4C-667A-17F4-632AB97092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07049" y="4578810"/>
            <a:ext cx="546214" cy="533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786FB-288D-74D1-647B-277366DE48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76702" y="4578811"/>
            <a:ext cx="546214" cy="533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B059B1-9C0D-F487-F1F7-002CFDCDC3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6290" y="5421910"/>
            <a:ext cx="546214" cy="5330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7D2174-516D-34A8-B924-F16FD54205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95943" y="5421911"/>
            <a:ext cx="546214" cy="5330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37B116-931C-D0EF-70A4-D44B8B8A26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22750" y="4545562"/>
            <a:ext cx="546214" cy="5330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C2651F-9DA4-C1F6-A604-C6B85F2298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92403" y="4545563"/>
            <a:ext cx="546214" cy="5330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734BD8-2629-5C36-52A4-29CB5F3F2F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03994" y="5332341"/>
            <a:ext cx="546214" cy="5330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75F2DB-9DAE-D784-0AD1-B72B940F1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73647" y="5332342"/>
            <a:ext cx="546214" cy="533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E209A7-0044-DB07-70DF-0B8F421316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0455" y="5360872"/>
            <a:ext cx="546214" cy="5330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E3C907-CBB3-2371-BB3F-1E9EEC4E3E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8981" y="4578809"/>
            <a:ext cx="546214" cy="5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2DE09824-18F1-E9FA-D3E7-F9341C2BB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5F6CD66A-116F-C698-011C-DC4BEC34C7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91AA6E4A-0CFD-EB7B-0783-680BD44D64A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91AA6E4A-0CFD-EB7B-0783-680BD44D64A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D09187DA-1C00-0A48-9BAB-E3B7EEA60E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pic>
        <p:nvPicPr>
          <p:cNvPr id="17" name="Graphic 16" descr="Robot with solid fill">
            <a:extLst>
              <a:ext uri="{FF2B5EF4-FFF2-40B4-BE49-F238E27FC236}">
                <a16:creationId xmlns:a16="http://schemas.microsoft.com/office/drawing/2014/main" id="{E6F06CFF-8CA5-F067-0AD9-83E6ACC72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9555" y="5724646"/>
            <a:ext cx="914400" cy="914400"/>
          </a:xfrm>
          <a:prstGeom prst="rect">
            <a:avLst/>
          </a:prstGeom>
        </p:spPr>
      </p:pic>
      <p:pic>
        <p:nvPicPr>
          <p:cNvPr id="18" name="Graphic 17" descr="Robot with solid fill">
            <a:extLst>
              <a:ext uri="{FF2B5EF4-FFF2-40B4-BE49-F238E27FC236}">
                <a16:creationId xmlns:a16="http://schemas.microsoft.com/office/drawing/2014/main" id="{A416695C-A2CF-0BD0-D08A-C394A6F23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1184" y="5697528"/>
            <a:ext cx="914400" cy="914400"/>
          </a:xfrm>
          <a:prstGeom prst="rect">
            <a:avLst/>
          </a:prstGeom>
        </p:spPr>
      </p:pic>
      <p:pic>
        <p:nvPicPr>
          <p:cNvPr id="19" name="Graphic 18" descr="Robot with solid fill">
            <a:extLst>
              <a:ext uri="{FF2B5EF4-FFF2-40B4-BE49-F238E27FC236}">
                <a16:creationId xmlns:a16="http://schemas.microsoft.com/office/drawing/2014/main" id="{71EC440F-EA38-09FE-8861-BA0EDAF99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5119" y="5716933"/>
            <a:ext cx="914400" cy="914400"/>
          </a:xfrm>
          <a:prstGeom prst="rect">
            <a:avLst/>
          </a:prstGeom>
        </p:spPr>
      </p:pic>
      <p:pic>
        <p:nvPicPr>
          <p:cNvPr id="5" name="Graphic 4" descr="Robot with solid fill">
            <a:extLst>
              <a:ext uri="{FF2B5EF4-FFF2-40B4-BE49-F238E27FC236}">
                <a16:creationId xmlns:a16="http://schemas.microsoft.com/office/drawing/2014/main" id="{8EA0F4BE-659B-6CFA-5F53-2B26AD026C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3611" y="3744903"/>
            <a:ext cx="914400" cy="914400"/>
          </a:xfrm>
          <a:prstGeom prst="rect">
            <a:avLst/>
          </a:prstGeom>
        </p:spPr>
      </p:pic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D8549F0E-543A-30CD-2AFD-68FC4D13E4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9554" y="3744903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79AFD6C7-BD0A-4C8B-557D-9E87C11C6D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01109" y="3736956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30E58E-0833-4750-A6A8-EF82493EE5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89256" y="6181846"/>
            <a:ext cx="546214" cy="533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30EBDE-D997-4BCC-764C-FD5410670F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94999" y="6215417"/>
            <a:ext cx="546214" cy="533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EFB442-82DB-1E96-9AFE-A14E5A4345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8413" y="3720848"/>
            <a:ext cx="546214" cy="533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18D98A-E178-1B33-0A17-590DB49486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9474" y="6181054"/>
            <a:ext cx="546214" cy="533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349E8E-7F91-6856-0BE4-9216C8ABCB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0766" y="5592915"/>
            <a:ext cx="546214" cy="5330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A6AD52-4D24-5910-86DE-2114CB46CC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90860" y="3707104"/>
            <a:ext cx="546214" cy="5330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C0FF75-D344-872D-50CE-8F398FF3DB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2410" y="5592915"/>
            <a:ext cx="546214" cy="5330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CEF97A-135F-0EAE-93D7-8F4BCFDAD1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90860" y="5688414"/>
            <a:ext cx="546214" cy="5330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4C22C5-92D7-2860-DAC5-F4623EDFB7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2410" y="4312306"/>
            <a:ext cx="546214" cy="5330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542103-597A-BCAA-5EDD-E7EC99BF59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26186" y="4234107"/>
            <a:ext cx="546214" cy="5330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A008C7-C1C2-3638-688D-3E106AFD0E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0766" y="3819096"/>
            <a:ext cx="546214" cy="5330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3F403F-C0B0-650B-5E47-2AA1FF67F9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83908" y="4387452"/>
            <a:ext cx="546214" cy="5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8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E10AD295-451C-FE0F-1573-C602AC06A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361E5DB8-812F-83DE-6C0E-23E1E855CF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EBC1605E-1F33-C46E-04D6-0318CAC4B890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EBC1605E-1F33-C46E-04D6-0318CAC4B89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6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F1863E11-AE00-D495-AD5A-159EEC306C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pic>
        <p:nvPicPr>
          <p:cNvPr id="17" name="Graphic 16" descr="Robot with solid fill">
            <a:extLst>
              <a:ext uri="{FF2B5EF4-FFF2-40B4-BE49-F238E27FC236}">
                <a16:creationId xmlns:a16="http://schemas.microsoft.com/office/drawing/2014/main" id="{BF268A24-2F00-08BD-C7B4-E86B8774B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9555" y="5724646"/>
            <a:ext cx="914400" cy="914400"/>
          </a:xfrm>
          <a:prstGeom prst="rect">
            <a:avLst/>
          </a:prstGeom>
        </p:spPr>
      </p:pic>
      <p:pic>
        <p:nvPicPr>
          <p:cNvPr id="18" name="Graphic 17" descr="Robot with solid fill">
            <a:extLst>
              <a:ext uri="{FF2B5EF4-FFF2-40B4-BE49-F238E27FC236}">
                <a16:creationId xmlns:a16="http://schemas.microsoft.com/office/drawing/2014/main" id="{113708DE-EE8B-864D-8AD2-81BD7FA4DE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1184" y="5697528"/>
            <a:ext cx="914400" cy="914400"/>
          </a:xfrm>
          <a:prstGeom prst="rect">
            <a:avLst/>
          </a:prstGeom>
        </p:spPr>
      </p:pic>
      <p:pic>
        <p:nvPicPr>
          <p:cNvPr id="19" name="Graphic 18" descr="Robot with solid fill">
            <a:extLst>
              <a:ext uri="{FF2B5EF4-FFF2-40B4-BE49-F238E27FC236}">
                <a16:creationId xmlns:a16="http://schemas.microsoft.com/office/drawing/2014/main" id="{6739BAC5-672E-E882-6A15-3664601984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5119" y="5716933"/>
            <a:ext cx="914400" cy="914400"/>
          </a:xfrm>
          <a:prstGeom prst="rect">
            <a:avLst/>
          </a:prstGeom>
        </p:spPr>
      </p:pic>
      <p:pic>
        <p:nvPicPr>
          <p:cNvPr id="5" name="Graphic 4" descr="Robot with solid fill">
            <a:extLst>
              <a:ext uri="{FF2B5EF4-FFF2-40B4-BE49-F238E27FC236}">
                <a16:creationId xmlns:a16="http://schemas.microsoft.com/office/drawing/2014/main" id="{491534A5-61EA-DC9F-77AA-456C899699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3611" y="3744903"/>
            <a:ext cx="914400" cy="914400"/>
          </a:xfrm>
          <a:prstGeom prst="rect">
            <a:avLst/>
          </a:prstGeom>
        </p:spPr>
      </p:pic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128BB926-7359-CB04-7B50-25269C7E01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09554" y="3744903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9CAAA7D1-A5FA-A7E9-417E-00CF58FF58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01109" y="3736956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5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34844 -0.1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22" y="-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00144 -0.2847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39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14857 -0.31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-15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14244 0.16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81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14727 0.25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069F1F4D-3706-9132-D168-4AB66AE08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F68BB487-1136-D6B1-0155-51546773F5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CFEE03EA-3859-B59F-0313-3C641987D1C0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CFEE03EA-3859-B59F-0313-3C641987D1C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BA8F29CA-941A-33FA-704A-B2D934106D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E2DA0A7E-E98B-553E-10E7-2EA17C07B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7636" y="4783128"/>
            <a:ext cx="914400" cy="914400"/>
          </a:xfrm>
          <a:prstGeom prst="rect">
            <a:avLst/>
          </a:prstGeom>
        </p:spPr>
      </p:pic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6C6DBE87-DCB3-E3C6-70A7-93840030B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811" y="4783128"/>
            <a:ext cx="914400" cy="914400"/>
          </a:xfrm>
          <a:prstGeom prst="rect">
            <a:avLst/>
          </a:prstGeom>
        </p:spPr>
      </p:pic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78C4DF4C-77C3-3E70-5D55-447203B976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91184" y="3736956"/>
            <a:ext cx="914400" cy="914400"/>
          </a:xfrm>
          <a:prstGeom prst="rect">
            <a:avLst/>
          </a:prstGeom>
        </p:spPr>
      </p:pic>
      <p:pic>
        <p:nvPicPr>
          <p:cNvPr id="9" name="Graphic 8" descr="Robot with solid fill">
            <a:extLst>
              <a:ext uri="{FF2B5EF4-FFF2-40B4-BE49-F238E27FC236}">
                <a16:creationId xmlns:a16="http://schemas.microsoft.com/office/drawing/2014/main" id="{4E0F616F-1530-63E3-C988-ED7DFB236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08217" y="5350233"/>
            <a:ext cx="914400" cy="914400"/>
          </a:xfrm>
          <a:prstGeom prst="rect">
            <a:avLst/>
          </a:prstGeom>
        </p:spPr>
      </p:pic>
      <p:pic>
        <p:nvPicPr>
          <p:cNvPr id="10" name="Graphic 9" descr="Robot with solid fill">
            <a:extLst>
              <a:ext uri="{FF2B5EF4-FFF2-40B4-BE49-F238E27FC236}">
                <a16:creationId xmlns:a16="http://schemas.microsoft.com/office/drawing/2014/main" id="{151B151A-28DE-FD04-9440-809BCA103F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19934" y="5460750"/>
            <a:ext cx="914400" cy="914400"/>
          </a:xfrm>
          <a:prstGeom prst="rect">
            <a:avLst/>
          </a:prstGeom>
        </p:spPr>
      </p:pic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FBABD087-C1B7-F2A9-DBB2-01092FB2F1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42710" y="3546961"/>
            <a:ext cx="914400" cy="914400"/>
          </a:xfrm>
          <a:prstGeom prst="rect">
            <a:avLst/>
          </a:prstGeom>
        </p:spPr>
      </p:pic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D1AB2E5A-EE4D-3D5F-970A-98AE345D1A57}"/>
              </a:ext>
            </a:extLst>
          </p:cNvPr>
          <p:cNvSpPr/>
          <p:nvPr/>
        </p:nvSpPr>
        <p:spPr>
          <a:xfrm>
            <a:off x="298373" y="4894019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23034A26-B56D-D264-D56C-8996C62BB49C}"/>
              </a:ext>
            </a:extLst>
          </p:cNvPr>
          <p:cNvSpPr/>
          <p:nvPr/>
        </p:nvSpPr>
        <p:spPr>
          <a:xfrm>
            <a:off x="417084" y="5089735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A9A585ED-0643-B133-7E14-9365F8CE848B}"/>
              </a:ext>
            </a:extLst>
          </p:cNvPr>
          <p:cNvSpPr/>
          <p:nvPr/>
        </p:nvSpPr>
        <p:spPr>
          <a:xfrm>
            <a:off x="1334636" y="3705259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croll: Vertical 14">
            <a:extLst>
              <a:ext uri="{FF2B5EF4-FFF2-40B4-BE49-F238E27FC236}">
                <a16:creationId xmlns:a16="http://schemas.microsoft.com/office/drawing/2014/main" id="{72A64B3F-01A1-49B6-1D89-A62A378B1EF3}"/>
              </a:ext>
            </a:extLst>
          </p:cNvPr>
          <p:cNvSpPr/>
          <p:nvPr/>
        </p:nvSpPr>
        <p:spPr>
          <a:xfrm>
            <a:off x="1453347" y="3900975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F4C7DE38-C720-9E57-2BA4-51B2946B79B2}"/>
              </a:ext>
            </a:extLst>
          </p:cNvPr>
          <p:cNvSpPr/>
          <p:nvPr/>
        </p:nvSpPr>
        <p:spPr>
          <a:xfrm>
            <a:off x="3132443" y="5108906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C8DE899F-8C80-DF77-8B04-2D74FAEA4601}"/>
              </a:ext>
            </a:extLst>
          </p:cNvPr>
          <p:cNvSpPr/>
          <p:nvPr/>
        </p:nvSpPr>
        <p:spPr>
          <a:xfrm>
            <a:off x="3251154" y="5304622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2805C215-0F8F-93DC-71B5-20A49345F9CB}"/>
              </a:ext>
            </a:extLst>
          </p:cNvPr>
          <p:cNvSpPr/>
          <p:nvPr/>
        </p:nvSpPr>
        <p:spPr>
          <a:xfrm>
            <a:off x="4557941" y="5764282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roll: Vertical 21">
            <a:extLst>
              <a:ext uri="{FF2B5EF4-FFF2-40B4-BE49-F238E27FC236}">
                <a16:creationId xmlns:a16="http://schemas.microsoft.com/office/drawing/2014/main" id="{51CD3405-11EF-E61E-CC48-C55B4D69E03A}"/>
              </a:ext>
            </a:extLst>
          </p:cNvPr>
          <p:cNvSpPr/>
          <p:nvPr/>
        </p:nvSpPr>
        <p:spPr>
          <a:xfrm>
            <a:off x="4676652" y="5959998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croll: Vertical 22">
            <a:extLst>
              <a:ext uri="{FF2B5EF4-FFF2-40B4-BE49-F238E27FC236}">
                <a16:creationId xmlns:a16="http://schemas.microsoft.com/office/drawing/2014/main" id="{0E1D9072-0628-A4EC-C32B-ECF96AFCB8E3}"/>
              </a:ext>
            </a:extLst>
          </p:cNvPr>
          <p:cNvSpPr/>
          <p:nvPr/>
        </p:nvSpPr>
        <p:spPr>
          <a:xfrm>
            <a:off x="6876601" y="5434112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croll: Vertical 23">
            <a:extLst>
              <a:ext uri="{FF2B5EF4-FFF2-40B4-BE49-F238E27FC236}">
                <a16:creationId xmlns:a16="http://schemas.microsoft.com/office/drawing/2014/main" id="{562DC7D1-1F11-9DCF-BF1D-DAD27BF36178}"/>
              </a:ext>
            </a:extLst>
          </p:cNvPr>
          <p:cNvSpPr/>
          <p:nvPr/>
        </p:nvSpPr>
        <p:spPr>
          <a:xfrm>
            <a:off x="6995312" y="5629828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croll: Vertical 24">
            <a:extLst>
              <a:ext uri="{FF2B5EF4-FFF2-40B4-BE49-F238E27FC236}">
                <a16:creationId xmlns:a16="http://schemas.microsoft.com/office/drawing/2014/main" id="{EC15F9A6-8400-C66D-1DA2-B5166F7D88FC}"/>
              </a:ext>
            </a:extLst>
          </p:cNvPr>
          <p:cNvSpPr/>
          <p:nvPr/>
        </p:nvSpPr>
        <p:spPr>
          <a:xfrm>
            <a:off x="5640808" y="3788735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9224E9D6-7935-EF2C-5B4B-ECAA07364215}"/>
              </a:ext>
            </a:extLst>
          </p:cNvPr>
          <p:cNvSpPr/>
          <p:nvPr/>
        </p:nvSpPr>
        <p:spPr>
          <a:xfrm>
            <a:off x="5759519" y="3984451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05E4A4AF-E872-4AF2-BE60-083E06F2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EBE345B2-3260-FECB-6314-C524BFCA8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B8C4FE38-AAA2-20D3-A7AE-74201776C69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B8C4FE38-AAA2-20D3-A7AE-74201776C69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BA0E34D3-09A2-B753-EB2E-7FA5F87C71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094FC16F-7E14-9AF3-79BC-CEB4CDBF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7636" y="4783128"/>
            <a:ext cx="914400" cy="914400"/>
          </a:xfrm>
          <a:prstGeom prst="rect">
            <a:avLst/>
          </a:prstGeom>
        </p:spPr>
      </p:pic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7CA29A50-FB92-6A2C-1DA6-3D857B610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811" y="4783128"/>
            <a:ext cx="914400" cy="914400"/>
          </a:xfrm>
          <a:prstGeom prst="rect">
            <a:avLst/>
          </a:prstGeom>
        </p:spPr>
      </p:pic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90D60EFF-B3D0-1AF4-9F4A-F9CA0E73F3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91184" y="3736956"/>
            <a:ext cx="914400" cy="914400"/>
          </a:xfrm>
          <a:prstGeom prst="rect">
            <a:avLst/>
          </a:prstGeom>
        </p:spPr>
      </p:pic>
      <p:pic>
        <p:nvPicPr>
          <p:cNvPr id="9" name="Graphic 8" descr="Robot with solid fill">
            <a:extLst>
              <a:ext uri="{FF2B5EF4-FFF2-40B4-BE49-F238E27FC236}">
                <a16:creationId xmlns:a16="http://schemas.microsoft.com/office/drawing/2014/main" id="{090165F2-09B0-5156-7879-A60B9175B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08217" y="5350233"/>
            <a:ext cx="914400" cy="914400"/>
          </a:xfrm>
          <a:prstGeom prst="rect">
            <a:avLst/>
          </a:prstGeom>
        </p:spPr>
      </p:pic>
      <p:pic>
        <p:nvPicPr>
          <p:cNvPr id="10" name="Graphic 9" descr="Robot with solid fill">
            <a:extLst>
              <a:ext uri="{FF2B5EF4-FFF2-40B4-BE49-F238E27FC236}">
                <a16:creationId xmlns:a16="http://schemas.microsoft.com/office/drawing/2014/main" id="{311733C4-108F-95E5-FE2B-BCC5B7DAC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19934" y="5460750"/>
            <a:ext cx="914400" cy="914400"/>
          </a:xfrm>
          <a:prstGeom prst="rect">
            <a:avLst/>
          </a:prstGeom>
        </p:spPr>
      </p:pic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28FB824F-8A3D-A8BA-2B8F-792EA65F89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42710" y="3546961"/>
            <a:ext cx="914400" cy="914400"/>
          </a:xfrm>
          <a:prstGeom prst="rect">
            <a:avLst/>
          </a:prstGeom>
        </p:spPr>
      </p:pic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84BE72D3-8F3A-78A6-2243-46803EF61D0E}"/>
              </a:ext>
            </a:extLst>
          </p:cNvPr>
          <p:cNvSpPr/>
          <p:nvPr/>
        </p:nvSpPr>
        <p:spPr>
          <a:xfrm>
            <a:off x="3223349" y="5089735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F73DAB63-0584-0D31-DDB6-58E3B0242594}"/>
              </a:ext>
            </a:extLst>
          </p:cNvPr>
          <p:cNvSpPr/>
          <p:nvPr/>
        </p:nvSpPr>
        <p:spPr>
          <a:xfrm>
            <a:off x="1424736" y="3669954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CBCFFC23-5FD4-4B83-FCD8-A7E2B5536C59}"/>
              </a:ext>
            </a:extLst>
          </p:cNvPr>
          <p:cNvSpPr/>
          <p:nvPr/>
        </p:nvSpPr>
        <p:spPr>
          <a:xfrm>
            <a:off x="3209579" y="5697734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croll: Vertical 14">
            <a:extLst>
              <a:ext uri="{FF2B5EF4-FFF2-40B4-BE49-F238E27FC236}">
                <a16:creationId xmlns:a16="http://schemas.microsoft.com/office/drawing/2014/main" id="{2AED7289-6F60-9D11-379C-2711F39A16A5}"/>
              </a:ext>
            </a:extLst>
          </p:cNvPr>
          <p:cNvSpPr/>
          <p:nvPr/>
        </p:nvSpPr>
        <p:spPr>
          <a:xfrm>
            <a:off x="1334636" y="5769850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FEBE1BC9-3CFB-9CA3-6861-449B7D79E144}"/>
              </a:ext>
            </a:extLst>
          </p:cNvPr>
          <p:cNvSpPr/>
          <p:nvPr/>
        </p:nvSpPr>
        <p:spPr>
          <a:xfrm>
            <a:off x="823484" y="3655379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2D1A0052-9B2E-BE6A-0E71-591BD9CD2D6A}"/>
              </a:ext>
            </a:extLst>
          </p:cNvPr>
          <p:cNvSpPr/>
          <p:nvPr/>
        </p:nvSpPr>
        <p:spPr>
          <a:xfrm>
            <a:off x="806811" y="5798188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A6F3C0A9-FC46-5915-1B52-D8E7E8008B86}"/>
              </a:ext>
            </a:extLst>
          </p:cNvPr>
          <p:cNvSpPr/>
          <p:nvPr/>
        </p:nvSpPr>
        <p:spPr>
          <a:xfrm>
            <a:off x="7005205" y="5413497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roll: Vertical 21">
            <a:extLst>
              <a:ext uri="{FF2B5EF4-FFF2-40B4-BE49-F238E27FC236}">
                <a16:creationId xmlns:a16="http://schemas.microsoft.com/office/drawing/2014/main" id="{66A20EA6-5F37-A8B4-9CFD-01B4EB80ECBB}"/>
              </a:ext>
            </a:extLst>
          </p:cNvPr>
          <p:cNvSpPr/>
          <p:nvPr/>
        </p:nvSpPr>
        <p:spPr>
          <a:xfrm>
            <a:off x="5667041" y="3574572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croll: Vertical 22">
            <a:extLst>
              <a:ext uri="{FF2B5EF4-FFF2-40B4-BE49-F238E27FC236}">
                <a16:creationId xmlns:a16="http://schemas.microsoft.com/office/drawing/2014/main" id="{4170DBCA-7F11-C6D7-24D2-4336C711DA87}"/>
              </a:ext>
            </a:extLst>
          </p:cNvPr>
          <p:cNvSpPr/>
          <p:nvPr/>
        </p:nvSpPr>
        <p:spPr>
          <a:xfrm>
            <a:off x="5667041" y="4187848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croll: Vertical 23">
            <a:extLst>
              <a:ext uri="{FF2B5EF4-FFF2-40B4-BE49-F238E27FC236}">
                <a16:creationId xmlns:a16="http://schemas.microsoft.com/office/drawing/2014/main" id="{2D33A602-B4D7-511E-5496-D98049EEF951}"/>
              </a:ext>
            </a:extLst>
          </p:cNvPr>
          <p:cNvSpPr/>
          <p:nvPr/>
        </p:nvSpPr>
        <p:spPr>
          <a:xfrm>
            <a:off x="4684010" y="5421370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croll: Vertical 24">
            <a:extLst>
              <a:ext uri="{FF2B5EF4-FFF2-40B4-BE49-F238E27FC236}">
                <a16:creationId xmlns:a16="http://schemas.microsoft.com/office/drawing/2014/main" id="{4B92CD15-199D-1F22-5F36-779BE405EF57}"/>
              </a:ext>
            </a:extLst>
          </p:cNvPr>
          <p:cNvSpPr/>
          <p:nvPr/>
        </p:nvSpPr>
        <p:spPr>
          <a:xfrm>
            <a:off x="6976075" y="6004135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CA0114D2-10A7-4ADB-35F2-850A5CCA8206}"/>
              </a:ext>
            </a:extLst>
          </p:cNvPr>
          <p:cNvSpPr/>
          <p:nvPr/>
        </p:nvSpPr>
        <p:spPr>
          <a:xfrm>
            <a:off x="4666123" y="6030347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AF045-D372-C56C-A5A5-E08C8503CD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065" y="4226254"/>
            <a:ext cx="546214" cy="53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FBA11-6FF9-769A-9BBF-DD2B3A8574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7205" y="4226253"/>
            <a:ext cx="546214" cy="53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D25CC-3E85-1FB5-CAD7-959A096229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791" y="6318201"/>
            <a:ext cx="546214" cy="533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06020-65B0-3A3D-F3F5-D992438AB3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3931" y="6318200"/>
            <a:ext cx="546214" cy="533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AC6183-DE12-1186-6792-DEB7B887A2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3365" y="5697528"/>
            <a:ext cx="546214" cy="533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487CAD-CE60-1792-DBB7-2D417A3608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48865" y="5054862"/>
            <a:ext cx="546214" cy="5330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74DFCB-F9B7-9DEB-7013-9C0880D34D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1667" y="6346735"/>
            <a:ext cx="546214" cy="5330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0D8EF4-1AC8-06F4-B99C-B154F9EF3D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97167" y="5704069"/>
            <a:ext cx="546214" cy="5330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E1018E-B145-1893-D8B1-B0DA8051F3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8043" y="6051695"/>
            <a:ext cx="546214" cy="5330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E504EA-EBDF-733B-D069-38D5CA712F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3543" y="5409029"/>
            <a:ext cx="546214" cy="533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ACAD45-4576-8029-099C-354D744B32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412" y="4142941"/>
            <a:ext cx="546214" cy="5330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78089E-1CB7-3B13-82AC-05FDF53057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59912" y="3500275"/>
            <a:ext cx="546214" cy="5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6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8DD2F836-BFAB-C819-F2CA-E44B5A63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653B2740-784A-FBA3-F0F9-7A5A176D8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C0EE0C26-74B3-E8DD-498D-B7EE29876617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C0EE0C26-74B3-E8DD-498D-B7EE2987661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2546089D-01C6-5CAD-30D7-A3BD2C60DC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1F0D34CC-1392-9D87-1DBB-4CF9C7961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7636" y="4783128"/>
            <a:ext cx="914400" cy="914400"/>
          </a:xfrm>
          <a:prstGeom prst="rect">
            <a:avLst/>
          </a:prstGeom>
        </p:spPr>
      </p:pic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C4003E12-EC22-6ECD-6B17-DDDC21378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811" y="4783128"/>
            <a:ext cx="914400" cy="914400"/>
          </a:xfrm>
          <a:prstGeom prst="rect">
            <a:avLst/>
          </a:prstGeom>
        </p:spPr>
      </p:pic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6E5683EA-6725-059C-4C4E-53CBCC8A8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91184" y="3736956"/>
            <a:ext cx="914400" cy="914400"/>
          </a:xfrm>
          <a:prstGeom prst="rect">
            <a:avLst/>
          </a:prstGeom>
        </p:spPr>
      </p:pic>
      <p:pic>
        <p:nvPicPr>
          <p:cNvPr id="9" name="Graphic 8" descr="Robot with solid fill">
            <a:extLst>
              <a:ext uri="{FF2B5EF4-FFF2-40B4-BE49-F238E27FC236}">
                <a16:creationId xmlns:a16="http://schemas.microsoft.com/office/drawing/2014/main" id="{504F3184-46DE-DB15-2A68-320248474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08217" y="5350233"/>
            <a:ext cx="914400" cy="914400"/>
          </a:xfrm>
          <a:prstGeom prst="rect">
            <a:avLst/>
          </a:prstGeom>
        </p:spPr>
      </p:pic>
      <p:pic>
        <p:nvPicPr>
          <p:cNvPr id="10" name="Graphic 9" descr="Robot with solid fill">
            <a:extLst>
              <a:ext uri="{FF2B5EF4-FFF2-40B4-BE49-F238E27FC236}">
                <a16:creationId xmlns:a16="http://schemas.microsoft.com/office/drawing/2014/main" id="{31F17ECB-C2FE-AB01-9066-5460F5D9B0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19934" y="5460750"/>
            <a:ext cx="914400" cy="914400"/>
          </a:xfrm>
          <a:prstGeom prst="rect">
            <a:avLst/>
          </a:prstGeom>
        </p:spPr>
      </p:pic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A0FA770B-CF1F-A906-9CB7-3D8AD40F53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42710" y="3546961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839A7-AFDB-0C3E-E8E1-18D5B9722D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6991" y="4442339"/>
            <a:ext cx="546214" cy="53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218DF-8FF2-92AE-2926-F4587B4BC1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5960" y="4392009"/>
            <a:ext cx="546214" cy="53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17B87-6457-F183-3867-0BDBB83F86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4836" y="4392009"/>
            <a:ext cx="546214" cy="533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9E1A2-170D-29F0-2595-DDB57E26A2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2170" y="3422364"/>
            <a:ext cx="546214" cy="533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163464-733E-DBC2-5222-9820B31EA5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5758" y="3403449"/>
            <a:ext cx="546214" cy="533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4DAF6C-33E1-75BF-FD28-EC3FAEA78A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4011" y="4384851"/>
            <a:ext cx="546214" cy="5330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31559-6463-9E99-90B3-3CE126D652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99782" y="3183093"/>
            <a:ext cx="546214" cy="5330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DA05A5-FD0C-A4E9-6CD1-F066BBCB07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99782" y="5115927"/>
            <a:ext cx="546214" cy="5330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03C06C-322F-FB95-776D-73422C2C8D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660" y="3231406"/>
            <a:ext cx="546214" cy="5330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C65F67-C7B6-C27F-4CB2-A4F3A2FDB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07395" y="4897673"/>
            <a:ext cx="546214" cy="533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DC907A-0D1D-AE60-7B0A-790D25B019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2169" y="5113451"/>
            <a:ext cx="546214" cy="5330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A56424-A612-2716-7BFD-0837AFB544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85595" y="4930897"/>
            <a:ext cx="546214" cy="5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48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3E9FF64F-89FB-BF2F-0432-62B0AC38F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4B7E1CBD-9A86-905F-E284-61F99EE2F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8C21B0CA-DB55-29FD-6F55-51560588E194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8C21B0CA-DB55-29FD-6F55-51560588E19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6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ADEB384D-BB03-5A9D-BEE6-F9E0A11531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E032C7E4-2787-40BE-8F08-3A4D97C84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7636" y="4783128"/>
            <a:ext cx="914400" cy="914400"/>
          </a:xfrm>
          <a:prstGeom prst="rect">
            <a:avLst/>
          </a:prstGeom>
        </p:spPr>
      </p:pic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6C00F24D-4F4E-9E7F-43E5-CB523A80D0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811" y="4783128"/>
            <a:ext cx="914400" cy="914400"/>
          </a:xfrm>
          <a:prstGeom prst="rect">
            <a:avLst/>
          </a:prstGeom>
        </p:spPr>
      </p:pic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6FA74478-7A95-1FE8-19D1-085AADC8AE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91184" y="3736956"/>
            <a:ext cx="914400" cy="914400"/>
          </a:xfrm>
          <a:prstGeom prst="rect">
            <a:avLst/>
          </a:prstGeom>
        </p:spPr>
      </p:pic>
      <p:pic>
        <p:nvPicPr>
          <p:cNvPr id="9" name="Graphic 8" descr="Robot with solid fill">
            <a:extLst>
              <a:ext uri="{FF2B5EF4-FFF2-40B4-BE49-F238E27FC236}">
                <a16:creationId xmlns:a16="http://schemas.microsoft.com/office/drawing/2014/main" id="{92E23F2F-7516-56C4-D3BB-A5E5ADD879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08217" y="5350233"/>
            <a:ext cx="914400" cy="914400"/>
          </a:xfrm>
          <a:prstGeom prst="rect">
            <a:avLst/>
          </a:prstGeom>
        </p:spPr>
      </p:pic>
      <p:pic>
        <p:nvPicPr>
          <p:cNvPr id="10" name="Graphic 9" descr="Robot with solid fill">
            <a:extLst>
              <a:ext uri="{FF2B5EF4-FFF2-40B4-BE49-F238E27FC236}">
                <a16:creationId xmlns:a16="http://schemas.microsoft.com/office/drawing/2014/main" id="{1289B322-1D6F-350B-3B16-7F22196EBF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19934" y="5460750"/>
            <a:ext cx="914400" cy="914400"/>
          </a:xfrm>
          <a:prstGeom prst="rect">
            <a:avLst/>
          </a:prstGeom>
        </p:spPr>
      </p:pic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DFB0FD66-E4C5-9D82-8986-179CA7502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42710" y="3546961"/>
            <a:ext cx="914400" cy="914400"/>
          </a:xfrm>
          <a:prstGeom prst="rect">
            <a:avLst/>
          </a:prstGeom>
        </p:spPr>
      </p:pic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675CF29A-3793-522A-ADA3-541859C16DC2}"/>
              </a:ext>
            </a:extLst>
          </p:cNvPr>
          <p:cNvSpPr/>
          <p:nvPr/>
        </p:nvSpPr>
        <p:spPr>
          <a:xfrm>
            <a:off x="298373" y="4894019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B1D8AE6C-2838-9E1F-1F19-BDA11B255CD3}"/>
              </a:ext>
            </a:extLst>
          </p:cNvPr>
          <p:cNvSpPr/>
          <p:nvPr/>
        </p:nvSpPr>
        <p:spPr>
          <a:xfrm>
            <a:off x="417084" y="5089735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F391B59F-80CB-42BF-0B3E-FD90D5C6260D}"/>
              </a:ext>
            </a:extLst>
          </p:cNvPr>
          <p:cNvSpPr/>
          <p:nvPr/>
        </p:nvSpPr>
        <p:spPr>
          <a:xfrm>
            <a:off x="1334636" y="3705259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croll: Vertical 14">
            <a:extLst>
              <a:ext uri="{FF2B5EF4-FFF2-40B4-BE49-F238E27FC236}">
                <a16:creationId xmlns:a16="http://schemas.microsoft.com/office/drawing/2014/main" id="{A7E66328-2058-FED6-6775-B064F751A8D9}"/>
              </a:ext>
            </a:extLst>
          </p:cNvPr>
          <p:cNvSpPr/>
          <p:nvPr/>
        </p:nvSpPr>
        <p:spPr>
          <a:xfrm>
            <a:off x="1453347" y="3900975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E2C463CB-2B6B-EB07-78C5-38D6995176C1}"/>
              </a:ext>
            </a:extLst>
          </p:cNvPr>
          <p:cNvSpPr/>
          <p:nvPr/>
        </p:nvSpPr>
        <p:spPr>
          <a:xfrm>
            <a:off x="3132443" y="5108906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C8047AF8-C4FD-D876-4536-0393709CADEE}"/>
              </a:ext>
            </a:extLst>
          </p:cNvPr>
          <p:cNvSpPr/>
          <p:nvPr/>
        </p:nvSpPr>
        <p:spPr>
          <a:xfrm>
            <a:off x="3251154" y="5304622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D029D590-9FBA-773B-30D9-05D15075452F}"/>
              </a:ext>
            </a:extLst>
          </p:cNvPr>
          <p:cNvSpPr/>
          <p:nvPr/>
        </p:nvSpPr>
        <p:spPr>
          <a:xfrm>
            <a:off x="4557941" y="5764282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roll: Vertical 21">
            <a:extLst>
              <a:ext uri="{FF2B5EF4-FFF2-40B4-BE49-F238E27FC236}">
                <a16:creationId xmlns:a16="http://schemas.microsoft.com/office/drawing/2014/main" id="{C5959526-8C6E-9D03-459B-337A0CBA9243}"/>
              </a:ext>
            </a:extLst>
          </p:cNvPr>
          <p:cNvSpPr/>
          <p:nvPr/>
        </p:nvSpPr>
        <p:spPr>
          <a:xfrm>
            <a:off x="4676652" y="5959998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croll: Vertical 22">
            <a:extLst>
              <a:ext uri="{FF2B5EF4-FFF2-40B4-BE49-F238E27FC236}">
                <a16:creationId xmlns:a16="http://schemas.microsoft.com/office/drawing/2014/main" id="{A2AD2491-E25D-B677-9F28-775D66271194}"/>
              </a:ext>
            </a:extLst>
          </p:cNvPr>
          <p:cNvSpPr/>
          <p:nvPr/>
        </p:nvSpPr>
        <p:spPr>
          <a:xfrm>
            <a:off x="6876601" y="5434112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croll: Vertical 23">
            <a:extLst>
              <a:ext uri="{FF2B5EF4-FFF2-40B4-BE49-F238E27FC236}">
                <a16:creationId xmlns:a16="http://schemas.microsoft.com/office/drawing/2014/main" id="{8D739A9A-B712-A011-C19F-16DDC2F9A0B8}"/>
              </a:ext>
            </a:extLst>
          </p:cNvPr>
          <p:cNvSpPr/>
          <p:nvPr/>
        </p:nvSpPr>
        <p:spPr>
          <a:xfrm>
            <a:off x="6995312" y="5629828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croll: Vertical 24">
            <a:extLst>
              <a:ext uri="{FF2B5EF4-FFF2-40B4-BE49-F238E27FC236}">
                <a16:creationId xmlns:a16="http://schemas.microsoft.com/office/drawing/2014/main" id="{AC907DC6-3EDD-D70D-9414-3B591E7511C2}"/>
              </a:ext>
            </a:extLst>
          </p:cNvPr>
          <p:cNvSpPr/>
          <p:nvPr/>
        </p:nvSpPr>
        <p:spPr>
          <a:xfrm>
            <a:off x="5640808" y="3788735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81061617-357A-7BCE-FEFB-65C4813991B2}"/>
              </a:ext>
            </a:extLst>
          </p:cNvPr>
          <p:cNvSpPr/>
          <p:nvPr/>
        </p:nvSpPr>
        <p:spPr>
          <a:xfrm>
            <a:off x="5759519" y="3984451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oogle Shape;655;p56" descr="MCj03491210000[1]">
            <a:extLst>
              <a:ext uri="{FF2B5EF4-FFF2-40B4-BE49-F238E27FC236}">
                <a16:creationId xmlns:a16="http://schemas.microsoft.com/office/drawing/2014/main" id="{6CB2C567-0F3E-87CE-409F-21A72820FEAE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632608" y="3204903"/>
            <a:ext cx="1236559" cy="11249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3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Autofit/>
          </a:bodyPr>
          <a:lstStyle/>
          <a:p>
            <a:pPr>
              <a:buSzPts val="1300"/>
            </a:pPr>
            <a:r>
              <a:rPr lang="en" sz="4000" dirty="0"/>
              <a:t>What is a Multi-Robot System?</a:t>
            </a:r>
            <a:endParaRPr sz="4000" dirty="0"/>
          </a:p>
        </p:txBody>
      </p:sp>
      <p:sp>
        <p:nvSpPr>
          <p:cNvPr id="80" name="Google Shape;80;p16"/>
          <p:cNvSpPr txBox="1"/>
          <p:nvPr/>
        </p:nvSpPr>
        <p:spPr>
          <a:xfrm>
            <a:off x="0" y="4720876"/>
            <a:ext cx="5428504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dk1"/>
                </a:solidFill>
              </a:rPr>
              <a:t>Hundreds of robots packing orders in grocery warehouses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84" y="1723425"/>
            <a:ext cx="4914450" cy="29974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624D4-6666-2BCA-8AD7-4273971BB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23" y="1719076"/>
            <a:ext cx="5328802" cy="2997451"/>
          </a:xfrm>
          <a:prstGeom prst="rect">
            <a:avLst/>
          </a:prstGeom>
        </p:spPr>
      </p:pic>
      <p:sp>
        <p:nvSpPr>
          <p:cNvPr id="5" name="Google Shape;80;p16">
            <a:extLst>
              <a:ext uri="{FF2B5EF4-FFF2-40B4-BE49-F238E27FC236}">
                <a16:creationId xmlns:a16="http://schemas.microsoft.com/office/drawing/2014/main" id="{A64A96C8-AF79-19C6-1913-FE066F65AEBD}"/>
              </a:ext>
            </a:extLst>
          </p:cNvPr>
          <p:cNvSpPr txBox="1"/>
          <p:nvPr/>
        </p:nvSpPr>
        <p:spPr>
          <a:xfrm>
            <a:off x="6380923" y="4720876"/>
            <a:ext cx="5428504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/>
              <a:t>Cooperating robots map outdoor setting with no GPS </a:t>
            </a:r>
            <a:endParaRPr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828E8C-C26C-E188-5B34-818C3C5C5BA9}"/>
              </a:ext>
            </a:extLst>
          </p:cNvPr>
          <p:cNvSpPr/>
          <p:nvPr/>
        </p:nvSpPr>
        <p:spPr>
          <a:xfrm>
            <a:off x="3267183" y="1729350"/>
            <a:ext cx="2074626" cy="3254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Ocado Warehouse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A96AF2-41C4-E79A-0D5B-943AB141A9EE}"/>
              </a:ext>
            </a:extLst>
          </p:cNvPr>
          <p:cNvSpPr/>
          <p:nvPr/>
        </p:nvSpPr>
        <p:spPr>
          <a:xfrm>
            <a:off x="123290" y="5598376"/>
            <a:ext cx="11586435" cy="11439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ysClr val="windowText" lastClr="000000"/>
                </a:solidFill>
              </a:rPr>
              <a:t>Impacted industries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Logistics, agriculture, aerospace, outer space, mining, and construction, among others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678138-518C-BF68-4323-BB339BD2BC92}"/>
              </a:ext>
            </a:extLst>
          </p:cNvPr>
          <p:cNvSpPr/>
          <p:nvPr/>
        </p:nvSpPr>
        <p:spPr>
          <a:xfrm>
            <a:off x="130895" y="3642965"/>
            <a:ext cx="11586435" cy="19597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ysClr val="windowText" lastClr="000000"/>
                </a:solidFill>
              </a:rPr>
              <a:t>Common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Independently mobile </a:t>
            </a:r>
            <a:r>
              <a:rPr lang="en-US" sz="2400" dirty="0">
                <a:solidFill>
                  <a:sysClr val="windowText" lastClr="000000"/>
                </a:solidFill>
              </a:rPr>
              <a:t>robots are ‘nodes’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Communication is over a </a:t>
            </a:r>
            <a:r>
              <a:rPr lang="en-US" sz="2400" dirty="0">
                <a:solidFill>
                  <a:srgbClr val="0000FF"/>
                </a:solidFill>
              </a:rPr>
              <a:t>dynamic, unreliable, wireless</a:t>
            </a:r>
            <a:r>
              <a:rPr lang="en-US" sz="2400" dirty="0">
                <a:solidFill>
                  <a:sysClr val="windowText" lastClr="000000"/>
                </a:solidFill>
              </a:rPr>
              <a:t>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Wide </a:t>
            </a:r>
            <a:r>
              <a:rPr lang="en-US" sz="2400" dirty="0">
                <a:solidFill>
                  <a:srgbClr val="0000FF"/>
                </a:solidFill>
              </a:rPr>
              <a:t>variety of applications and environments </a:t>
            </a:r>
            <a:r>
              <a:rPr lang="en-US" sz="2400" dirty="0">
                <a:solidFill>
                  <a:sysClr val="windowText" lastClr="000000"/>
                </a:solidFill>
              </a:rPr>
              <a:t>in which systems are deployed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FF375004-C1D4-6F96-5827-A4373624F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05FE186B-6C29-B46F-C781-F053BB8008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72CA12D0-53AB-639F-5937-850BE656504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72CA12D0-53AB-639F-5937-850BE656504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5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0486A6A0-ABA4-BAF9-92E2-FA2FC547A6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D14A53EE-535A-3621-3304-E682F067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7636" y="4783128"/>
            <a:ext cx="914400" cy="914400"/>
          </a:xfrm>
          <a:prstGeom prst="rect">
            <a:avLst/>
          </a:prstGeom>
        </p:spPr>
      </p:pic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21C89A8F-E05B-71AB-8B5D-3FA517FA2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811" y="4783128"/>
            <a:ext cx="914400" cy="914400"/>
          </a:xfrm>
          <a:prstGeom prst="rect">
            <a:avLst/>
          </a:prstGeom>
        </p:spPr>
      </p:pic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10FFED69-753F-90BB-7EF1-B0558E262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91184" y="3736956"/>
            <a:ext cx="914400" cy="914400"/>
          </a:xfrm>
          <a:prstGeom prst="rect">
            <a:avLst/>
          </a:prstGeom>
        </p:spPr>
      </p:pic>
      <p:pic>
        <p:nvPicPr>
          <p:cNvPr id="9" name="Graphic 8" descr="Robot with solid fill">
            <a:extLst>
              <a:ext uri="{FF2B5EF4-FFF2-40B4-BE49-F238E27FC236}">
                <a16:creationId xmlns:a16="http://schemas.microsoft.com/office/drawing/2014/main" id="{A77C14B5-B403-FA20-1AB3-F3D202B20C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08217" y="5350233"/>
            <a:ext cx="914400" cy="914400"/>
          </a:xfrm>
          <a:prstGeom prst="rect">
            <a:avLst/>
          </a:prstGeom>
        </p:spPr>
      </p:pic>
      <p:pic>
        <p:nvPicPr>
          <p:cNvPr id="10" name="Graphic 9" descr="Robot with solid fill">
            <a:extLst>
              <a:ext uri="{FF2B5EF4-FFF2-40B4-BE49-F238E27FC236}">
                <a16:creationId xmlns:a16="http://schemas.microsoft.com/office/drawing/2014/main" id="{A78B8E28-7111-A8FE-698D-0DBBB9372A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19934" y="5460750"/>
            <a:ext cx="914400" cy="914400"/>
          </a:xfrm>
          <a:prstGeom prst="rect">
            <a:avLst/>
          </a:prstGeom>
        </p:spPr>
      </p:pic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F4F77787-E56D-95C2-30BD-46253701FB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42710" y="3546961"/>
            <a:ext cx="914400" cy="914400"/>
          </a:xfrm>
          <a:prstGeom prst="rect">
            <a:avLst/>
          </a:prstGeom>
        </p:spPr>
      </p:pic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BB33FC90-A913-10A2-A191-CE05EAA09205}"/>
              </a:ext>
            </a:extLst>
          </p:cNvPr>
          <p:cNvSpPr/>
          <p:nvPr/>
        </p:nvSpPr>
        <p:spPr>
          <a:xfrm>
            <a:off x="3223349" y="5089735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4F6F278B-9B33-525D-11EF-BA41FFF67D55}"/>
              </a:ext>
            </a:extLst>
          </p:cNvPr>
          <p:cNvSpPr/>
          <p:nvPr/>
        </p:nvSpPr>
        <p:spPr>
          <a:xfrm>
            <a:off x="1424736" y="3669954"/>
            <a:ext cx="511152" cy="520995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C4AB779F-C073-CA7F-A37E-3DCB611965F3}"/>
              </a:ext>
            </a:extLst>
          </p:cNvPr>
          <p:cNvSpPr/>
          <p:nvPr/>
        </p:nvSpPr>
        <p:spPr>
          <a:xfrm>
            <a:off x="3209579" y="5697734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croll: Vertical 14">
            <a:extLst>
              <a:ext uri="{FF2B5EF4-FFF2-40B4-BE49-F238E27FC236}">
                <a16:creationId xmlns:a16="http://schemas.microsoft.com/office/drawing/2014/main" id="{D43FED39-8153-BC11-0EA0-F357829ABFF8}"/>
              </a:ext>
            </a:extLst>
          </p:cNvPr>
          <p:cNvSpPr/>
          <p:nvPr/>
        </p:nvSpPr>
        <p:spPr>
          <a:xfrm>
            <a:off x="1334636" y="5769850"/>
            <a:ext cx="511152" cy="520995"/>
          </a:xfrm>
          <a:prstGeom prst="verticalScroll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5FC23A6A-D98B-8B3B-FBAD-BD48EF357EE8}"/>
              </a:ext>
            </a:extLst>
          </p:cNvPr>
          <p:cNvSpPr/>
          <p:nvPr/>
        </p:nvSpPr>
        <p:spPr>
          <a:xfrm>
            <a:off x="823484" y="3655379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5D0B10F6-E47A-3FCB-4D03-483EFE3BE707}"/>
              </a:ext>
            </a:extLst>
          </p:cNvPr>
          <p:cNvSpPr/>
          <p:nvPr/>
        </p:nvSpPr>
        <p:spPr>
          <a:xfrm>
            <a:off x="806811" y="5798188"/>
            <a:ext cx="511152" cy="520995"/>
          </a:xfrm>
          <a:prstGeom prst="verticalScroll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croll: Vertical 20">
            <a:extLst>
              <a:ext uri="{FF2B5EF4-FFF2-40B4-BE49-F238E27FC236}">
                <a16:creationId xmlns:a16="http://schemas.microsoft.com/office/drawing/2014/main" id="{131F1AAF-12F5-9959-5B91-0253F43A6C64}"/>
              </a:ext>
            </a:extLst>
          </p:cNvPr>
          <p:cNvSpPr/>
          <p:nvPr/>
        </p:nvSpPr>
        <p:spPr>
          <a:xfrm>
            <a:off x="7005205" y="5413497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roll: Vertical 21">
            <a:extLst>
              <a:ext uri="{FF2B5EF4-FFF2-40B4-BE49-F238E27FC236}">
                <a16:creationId xmlns:a16="http://schemas.microsoft.com/office/drawing/2014/main" id="{470248C8-984E-D895-0D4F-BED96A9EC032}"/>
              </a:ext>
            </a:extLst>
          </p:cNvPr>
          <p:cNvSpPr/>
          <p:nvPr/>
        </p:nvSpPr>
        <p:spPr>
          <a:xfrm>
            <a:off x="5667041" y="3574572"/>
            <a:ext cx="511152" cy="520995"/>
          </a:xfrm>
          <a:prstGeom prst="verticalScroll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croll: Vertical 22">
            <a:extLst>
              <a:ext uri="{FF2B5EF4-FFF2-40B4-BE49-F238E27FC236}">
                <a16:creationId xmlns:a16="http://schemas.microsoft.com/office/drawing/2014/main" id="{F7690105-86C0-215A-B951-B551F82BF3EF}"/>
              </a:ext>
            </a:extLst>
          </p:cNvPr>
          <p:cNvSpPr/>
          <p:nvPr/>
        </p:nvSpPr>
        <p:spPr>
          <a:xfrm>
            <a:off x="5667041" y="4187848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croll: Vertical 23">
            <a:extLst>
              <a:ext uri="{FF2B5EF4-FFF2-40B4-BE49-F238E27FC236}">
                <a16:creationId xmlns:a16="http://schemas.microsoft.com/office/drawing/2014/main" id="{1432159A-DF0B-F0C4-ED64-DE37EB30023D}"/>
              </a:ext>
            </a:extLst>
          </p:cNvPr>
          <p:cNvSpPr/>
          <p:nvPr/>
        </p:nvSpPr>
        <p:spPr>
          <a:xfrm>
            <a:off x="4684010" y="5421370"/>
            <a:ext cx="511152" cy="520995"/>
          </a:xfrm>
          <a:prstGeom prst="verticalScroll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croll: Vertical 24">
            <a:extLst>
              <a:ext uri="{FF2B5EF4-FFF2-40B4-BE49-F238E27FC236}">
                <a16:creationId xmlns:a16="http://schemas.microsoft.com/office/drawing/2014/main" id="{B042D879-4B92-A414-CECD-79D5BF406F6C}"/>
              </a:ext>
            </a:extLst>
          </p:cNvPr>
          <p:cNvSpPr/>
          <p:nvPr/>
        </p:nvSpPr>
        <p:spPr>
          <a:xfrm>
            <a:off x="6976075" y="6004135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4CB26CB9-8315-20E4-9153-381847DDEA64}"/>
              </a:ext>
            </a:extLst>
          </p:cNvPr>
          <p:cNvSpPr/>
          <p:nvPr/>
        </p:nvSpPr>
        <p:spPr>
          <a:xfrm>
            <a:off x="4666123" y="6030347"/>
            <a:ext cx="511152" cy="520995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4AFF2-B021-6C0E-128D-8B97B69A4E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065" y="4226254"/>
            <a:ext cx="546214" cy="53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FDD96-A515-430F-CC80-A896AD44D9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7205" y="4226253"/>
            <a:ext cx="546214" cy="53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7250E-C169-234F-C59E-0F1CA0968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791" y="6318201"/>
            <a:ext cx="546214" cy="533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AF55C-61BC-3C74-EB44-BFEB6B94E2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3931" y="6318200"/>
            <a:ext cx="546214" cy="533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9F6D95-EE62-9DCC-A8D3-5395697CFA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3365" y="5697528"/>
            <a:ext cx="546214" cy="533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3D500-FD4D-AB7D-344C-60D85E67B8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48865" y="5054862"/>
            <a:ext cx="546214" cy="5330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5C92D9-3B38-031A-48C3-88A9A1BF23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97167" y="5704069"/>
            <a:ext cx="546214" cy="5330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869CC0-055D-915D-F32C-52A557EFDA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3543" y="5409029"/>
            <a:ext cx="546214" cy="533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020045-153C-8765-57E9-40841E7334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412" y="4142941"/>
            <a:ext cx="546214" cy="5330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6227EF-CBA4-D221-09B5-6AABA27235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59912" y="3500275"/>
            <a:ext cx="546214" cy="533009"/>
          </a:xfrm>
          <a:prstGeom prst="rect">
            <a:avLst/>
          </a:prstGeom>
        </p:spPr>
      </p:pic>
      <p:pic>
        <p:nvPicPr>
          <p:cNvPr id="32" name="Google Shape;655;p56" descr="MCj03491210000[1]">
            <a:extLst>
              <a:ext uri="{FF2B5EF4-FFF2-40B4-BE49-F238E27FC236}">
                <a16:creationId xmlns:a16="http://schemas.microsoft.com/office/drawing/2014/main" id="{84BA9BD4-31AB-500B-D26F-DF7D0D479F3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632608" y="3204903"/>
            <a:ext cx="1236559" cy="112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002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>
          <a:extLst>
            <a:ext uri="{FF2B5EF4-FFF2-40B4-BE49-F238E27FC236}">
              <a16:creationId xmlns:a16="http://schemas.microsoft.com/office/drawing/2014/main" id="{CCD1A8F6-F9CC-BBBD-8A4E-B7EE20A61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91">
            <a:extLst>
              <a:ext uri="{FF2B5EF4-FFF2-40B4-BE49-F238E27FC236}">
                <a16:creationId xmlns:a16="http://schemas.microsoft.com/office/drawing/2014/main" id="{1DF7162E-E0FC-AA61-12D5-9427EF224A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Key idea #1: Bounded-time interaction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8BDFCC7B-EFD9-4536-84AF-AE450D5DE49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</p:spPr>
            <p:txBody>
              <a:bodyPr spcFirstLastPara="1" vert="horz" wrap="square" lIns="121875" tIns="121875" rIns="121875" bIns="121875" rtlCol="0" anchor="t" anchorCtr="0">
                <a:normAutofit/>
              </a:bodyPr>
              <a:lstStyle/>
              <a:p>
                <a:r>
                  <a:rPr lang="en" dirty="0"/>
                  <a:t>Each robot is periodically audited by neighbors</a:t>
                </a:r>
                <a:endParaRPr dirty="0"/>
              </a:p>
              <a:p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" dirty="0"/>
                  <a:t> unique tokens to be periodically obtained from successful audits</a:t>
                </a:r>
              </a:p>
            </p:txBody>
          </p:sp>
        </mc:Choice>
        <mc:Fallback xmlns="">
          <p:sp>
            <p:nvSpPr>
              <p:cNvPr id="2215" name="Google Shape;2215;p91">
                <a:extLst>
                  <a:ext uri="{FF2B5EF4-FFF2-40B4-BE49-F238E27FC236}">
                    <a16:creationId xmlns:a16="http://schemas.microsoft.com/office/drawing/2014/main" id="{8BDFCC7B-EFD9-4536-84AF-AE450D5DE49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2082867"/>
              </a:xfrm>
              <a:prstGeom prst="rect">
                <a:avLst/>
              </a:prstGeom>
              <a:blipFill>
                <a:blip r:embed="rId6"/>
                <a:stretch>
                  <a:fillRect l="-7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6" name="Google Shape;2216;p91">
            <a:extLst>
              <a:ext uri="{FF2B5EF4-FFF2-40B4-BE49-F238E27FC236}">
                <a16:creationId xmlns:a16="http://schemas.microsoft.com/office/drawing/2014/main" id="{0016E27B-BE33-80C1-A00D-6B062F765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pic>
        <p:nvPicPr>
          <p:cNvPr id="2" name="Graphic 1" descr="Robot with solid fill">
            <a:extLst>
              <a:ext uri="{FF2B5EF4-FFF2-40B4-BE49-F238E27FC236}">
                <a16:creationId xmlns:a16="http://schemas.microsoft.com/office/drawing/2014/main" id="{00583DE7-1394-65BC-278A-1EFB9E3BD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7636" y="4783128"/>
            <a:ext cx="914400" cy="914400"/>
          </a:xfrm>
          <a:prstGeom prst="rect">
            <a:avLst/>
          </a:prstGeom>
        </p:spPr>
      </p:pic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5AB00DAA-4140-A7D6-D1E7-CFC5BF46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811" y="4783128"/>
            <a:ext cx="914400" cy="914400"/>
          </a:xfrm>
          <a:prstGeom prst="rect">
            <a:avLst/>
          </a:prstGeom>
        </p:spPr>
      </p:pic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F49E8FA5-A8F8-5361-2AC5-BF08A47901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91184" y="3736956"/>
            <a:ext cx="914400" cy="914400"/>
          </a:xfrm>
          <a:prstGeom prst="rect">
            <a:avLst/>
          </a:prstGeom>
        </p:spPr>
      </p:pic>
      <p:pic>
        <p:nvPicPr>
          <p:cNvPr id="9" name="Graphic 8" descr="Robot with solid fill">
            <a:extLst>
              <a:ext uri="{FF2B5EF4-FFF2-40B4-BE49-F238E27FC236}">
                <a16:creationId xmlns:a16="http://schemas.microsoft.com/office/drawing/2014/main" id="{D679519C-807B-6D0D-AA9E-BF2287F40C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08217" y="5350233"/>
            <a:ext cx="914400" cy="914400"/>
          </a:xfrm>
          <a:prstGeom prst="rect">
            <a:avLst/>
          </a:prstGeom>
        </p:spPr>
      </p:pic>
      <p:pic>
        <p:nvPicPr>
          <p:cNvPr id="10" name="Graphic 9" descr="Robot with solid fill">
            <a:extLst>
              <a:ext uri="{FF2B5EF4-FFF2-40B4-BE49-F238E27FC236}">
                <a16:creationId xmlns:a16="http://schemas.microsoft.com/office/drawing/2014/main" id="{8F4BA8A6-FBA3-0253-5581-98DD631DE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19934" y="5460750"/>
            <a:ext cx="914400" cy="914400"/>
          </a:xfrm>
          <a:prstGeom prst="rect">
            <a:avLst/>
          </a:prstGeom>
        </p:spPr>
      </p:pic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CD651861-BAF6-942C-3201-14442EE743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42710" y="3546961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1E89E-2AFF-1514-52DA-3E0DA2BB30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16991" y="4442339"/>
            <a:ext cx="546214" cy="53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0DDE2-8F29-C4C9-F206-B2C4F0F1C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5960" y="4392009"/>
            <a:ext cx="546214" cy="53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6A2F0-DC39-BD48-7B31-C6999FBF8E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54836" y="4392009"/>
            <a:ext cx="546214" cy="533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7E74B-094C-591E-5CA0-BBFC13E8B3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2170" y="3422364"/>
            <a:ext cx="546214" cy="533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6FB8BF-CE12-FEEB-73E4-759A45F363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75758" y="3403449"/>
            <a:ext cx="546214" cy="533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9D723-2629-D678-A953-0AAA5F8DBB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4011" y="4384851"/>
            <a:ext cx="546214" cy="5330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8578AF-4272-4321-07AD-ED1243EAB8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99782" y="5115927"/>
            <a:ext cx="546214" cy="5330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91ADFC-8FCF-FD90-6C08-93963B6DA6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07395" y="4897673"/>
            <a:ext cx="546214" cy="533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C6B26C-D1A6-07C3-FEA2-B7A1D7B643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92169" y="5113451"/>
            <a:ext cx="546214" cy="5330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A83274-B971-94CD-5E7B-170CD65F3C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85595" y="4930897"/>
            <a:ext cx="546214" cy="533009"/>
          </a:xfrm>
          <a:prstGeom prst="rect">
            <a:avLst/>
          </a:prstGeom>
        </p:spPr>
      </p:pic>
      <p:pic>
        <p:nvPicPr>
          <p:cNvPr id="12" name="Google Shape;655;p56" descr="MCj03491210000[1]">
            <a:extLst>
              <a:ext uri="{FF2B5EF4-FFF2-40B4-BE49-F238E27FC236}">
                <a16:creationId xmlns:a16="http://schemas.microsoft.com/office/drawing/2014/main" id="{281CC4DB-1017-E66A-084C-C109640D805C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632608" y="3204903"/>
            <a:ext cx="1236559" cy="11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241CB5-2CB7-D692-782E-F7C1B66091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49" y="2953891"/>
            <a:ext cx="2827645" cy="2827645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49B2FB-ED24-53BF-5403-5B5625570566}"/>
              </a:ext>
            </a:extLst>
          </p:cNvPr>
          <p:cNvSpPr/>
          <p:nvPr/>
        </p:nvSpPr>
        <p:spPr>
          <a:xfrm>
            <a:off x="8820150" y="3736956"/>
            <a:ext cx="12573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Game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Over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722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4D5B-361B-DBB6-A30F-849E1303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Idea #2: A little trust for tamper-evident logging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416CE-E8F7-EA1E-DA12-0186B3471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Clr>
                <a:srgbClr val="0000FF"/>
              </a:buClr>
              <a:buNone/>
            </a:pPr>
            <a:r>
              <a:rPr lang="en-US" dirty="0"/>
              <a:t>Each robot's computing architecture has:</a:t>
            </a:r>
          </a:p>
          <a:p>
            <a:pPr lvl="1"/>
            <a:r>
              <a:rPr lang="en-US" dirty="0"/>
              <a:t>Two small trusted nodes ("sensing" and "actuating")</a:t>
            </a:r>
          </a:p>
          <a:p>
            <a:pPr lvl="1"/>
            <a:r>
              <a:rPr lang="en-US" dirty="0"/>
              <a:t>One large, untrusted node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3887E-45AC-9D70-6274-7E9539F35D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696B639-1E45-DC47-7D90-3C60B8B0BE20}"/>
              </a:ext>
            </a:extLst>
          </p:cNvPr>
          <p:cNvCxnSpPr>
            <a:cxnSpLocks/>
            <a:stCxn id="5" idx="6"/>
            <a:endCxn id="6" idx="1"/>
          </p:cNvCxnSpPr>
          <p:nvPr/>
        </p:nvCxnSpPr>
        <p:spPr>
          <a:xfrm flipV="1">
            <a:off x="2918465" y="4954421"/>
            <a:ext cx="2232868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539301-18A6-9715-E494-9C5760B7EA3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6411059" y="4944536"/>
            <a:ext cx="2076203" cy="988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86295BC-4DAA-630B-A401-7253E76F092F}"/>
              </a:ext>
            </a:extLst>
          </p:cNvPr>
          <p:cNvSpPr/>
          <p:nvPr/>
        </p:nvSpPr>
        <p:spPr>
          <a:xfrm>
            <a:off x="1658739" y="4474041"/>
            <a:ext cx="1259726" cy="9607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Sensor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02810C-6D35-0B4B-D581-FA9500CA80E1}"/>
              </a:ext>
            </a:extLst>
          </p:cNvPr>
          <p:cNvSpPr/>
          <p:nvPr/>
        </p:nvSpPr>
        <p:spPr>
          <a:xfrm>
            <a:off x="5151333" y="4371159"/>
            <a:ext cx="1259726" cy="11665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Compute Node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23082DDD-ADB4-5765-8359-EF18F8CB27D5}"/>
              </a:ext>
            </a:extLst>
          </p:cNvPr>
          <p:cNvSpPr/>
          <p:nvPr/>
        </p:nvSpPr>
        <p:spPr>
          <a:xfrm>
            <a:off x="8487262" y="4502092"/>
            <a:ext cx="1499421" cy="8848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Actuator</a:t>
            </a:r>
          </a:p>
        </p:txBody>
      </p:sp>
      <p:sp>
        <p:nvSpPr>
          <p:cNvPr id="14" name="Rectangle: Top Corners Snipped 13">
            <a:extLst>
              <a:ext uri="{FF2B5EF4-FFF2-40B4-BE49-F238E27FC236}">
                <a16:creationId xmlns:a16="http://schemas.microsoft.com/office/drawing/2014/main" id="{0C1DB7A2-7C0C-5C40-43A1-71221A90C01C}"/>
              </a:ext>
            </a:extLst>
          </p:cNvPr>
          <p:cNvSpPr/>
          <p:nvPr/>
        </p:nvSpPr>
        <p:spPr>
          <a:xfrm>
            <a:off x="3421874" y="4403314"/>
            <a:ext cx="1259726" cy="1088391"/>
          </a:xfrm>
          <a:prstGeom prst="snip2SameRect">
            <a:avLst/>
          </a:prstGeom>
          <a:solidFill>
            <a:srgbClr val="66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Sensor Node</a:t>
            </a:r>
          </a:p>
        </p:txBody>
      </p: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7A25C17B-11E8-E69B-1977-57BA9A4411D6}"/>
              </a:ext>
            </a:extLst>
          </p:cNvPr>
          <p:cNvSpPr/>
          <p:nvPr/>
        </p:nvSpPr>
        <p:spPr>
          <a:xfrm>
            <a:off x="6794198" y="4412968"/>
            <a:ext cx="1338857" cy="1088391"/>
          </a:xfrm>
          <a:prstGeom prst="snip2Same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Actuator Node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783DD7-93A1-7D0B-F222-E2A45BE01518}"/>
              </a:ext>
            </a:extLst>
          </p:cNvPr>
          <p:cNvCxnSpPr>
            <a:cxnSpLocks/>
            <a:stCxn id="6" idx="3"/>
            <a:endCxn id="15" idx="2"/>
          </p:cNvCxnSpPr>
          <p:nvPr/>
        </p:nvCxnSpPr>
        <p:spPr>
          <a:xfrm>
            <a:off x="6411059" y="4954421"/>
            <a:ext cx="383139" cy="274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44CA71-1255-752A-F449-1B70BEC091AD}"/>
              </a:ext>
            </a:extLst>
          </p:cNvPr>
          <p:cNvCxnSpPr>
            <a:cxnSpLocks/>
            <a:stCxn id="15" idx="0"/>
            <a:endCxn id="7" idx="1"/>
          </p:cNvCxnSpPr>
          <p:nvPr/>
        </p:nvCxnSpPr>
        <p:spPr>
          <a:xfrm flipV="1">
            <a:off x="8133055" y="4944536"/>
            <a:ext cx="354207" cy="126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3C072B-51D8-F6D1-6279-6290CE6BADDC}"/>
              </a:ext>
            </a:extLst>
          </p:cNvPr>
          <p:cNvCxnSpPr>
            <a:cxnSpLocks/>
            <a:stCxn id="5" idx="6"/>
            <a:endCxn id="14" idx="2"/>
          </p:cNvCxnSpPr>
          <p:nvPr/>
        </p:nvCxnSpPr>
        <p:spPr>
          <a:xfrm flipV="1">
            <a:off x="2918465" y="4947510"/>
            <a:ext cx="503409" cy="69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CA7958-7DB9-6FB7-584A-E100A87E0FE0}"/>
              </a:ext>
            </a:extLst>
          </p:cNvPr>
          <p:cNvCxnSpPr>
            <a:cxnSpLocks/>
            <a:stCxn id="14" idx="0"/>
            <a:endCxn id="6" idx="1"/>
          </p:cNvCxnSpPr>
          <p:nvPr/>
        </p:nvCxnSpPr>
        <p:spPr>
          <a:xfrm>
            <a:off x="4681600" y="4947510"/>
            <a:ext cx="469733" cy="691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Graphic 7" descr="Robot with solid fill">
            <a:extLst>
              <a:ext uri="{FF2B5EF4-FFF2-40B4-BE49-F238E27FC236}">
                <a16:creationId xmlns:a16="http://schemas.microsoft.com/office/drawing/2014/main" id="{F1134CE8-039F-F89A-5B83-AE7BBED31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318" y="4412968"/>
            <a:ext cx="914400" cy="914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752400-7C22-DB77-3199-B3D40235226D}"/>
              </a:ext>
            </a:extLst>
          </p:cNvPr>
          <p:cNvGrpSpPr/>
          <p:nvPr/>
        </p:nvGrpSpPr>
        <p:grpSpPr>
          <a:xfrm>
            <a:off x="616518" y="3905250"/>
            <a:ext cx="10003857" cy="2066925"/>
            <a:chOff x="616518" y="3905250"/>
            <a:chExt cx="10003857" cy="20669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D121B2-AE8B-9C77-4C2F-B84451B23AEF}"/>
                </a:ext>
              </a:extLst>
            </p:cNvPr>
            <p:cNvSpPr/>
            <p:nvPr/>
          </p:nvSpPr>
          <p:spPr>
            <a:xfrm>
              <a:off x="1190625" y="3905250"/>
              <a:ext cx="9429750" cy="206692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23145C-22DA-CA53-07CB-F643DFE51F85}"/>
                </a:ext>
              </a:extLst>
            </p:cNvPr>
            <p:cNvCxnSpPr/>
            <p:nvPr/>
          </p:nvCxnSpPr>
          <p:spPr>
            <a:xfrm flipV="1">
              <a:off x="616518" y="3905250"/>
              <a:ext cx="574107" cy="465909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9F8AD7-FBFE-2D73-F40A-E4CEA3BEB933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616518" y="5327368"/>
              <a:ext cx="563598" cy="644807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52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FB942-1F4D-529E-F51A-01370D408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42D1-43CD-C618-4266-73297A77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Idea #2: A little trust for tamper-evident logging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C3A39-62D3-3DDF-2C26-94DFDF052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4" y="1536633"/>
            <a:ext cx="11360959" cy="1947706"/>
          </a:xfrm>
        </p:spPr>
        <p:txBody>
          <a:bodyPr/>
          <a:lstStyle/>
          <a:p>
            <a:pPr marL="25400" indent="0">
              <a:buClr>
                <a:srgbClr val="0000FF"/>
              </a:buClr>
              <a:buNone/>
            </a:pPr>
            <a:r>
              <a:rPr lang="en-US" dirty="0"/>
              <a:t>Each robot's computing architecture has:</a:t>
            </a:r>
          </a:p>
          <a:p>
            <a:pPr lvl="1"/>
            <a:r>
              <a:rPr lang="en-US" dirty="0"/>
              <a:t>Two small trusted nodes ("sensing" and "actuating")</a:t>
            </a:r>
          </a:p>
          <a:p>
            <a:pPr lvl="1"/>
            <a:r>
              <a:rPr lang="en-US" dirty="0"/>
              <a:t>One large, untrusted node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93293-15EC-12CB-E855-F72072CAF8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B8C6DA-F24E-3147-0103-B2FC81A8D1DE}"/>
              </a:ext>
            </a:extLst>
          </p:cNvPr>
          <p:cNvSpPr/>
          <p:nvPr/>
        </p:nvSpPr>
        <p:spPr>
          <a:xfrm>
            <a:off x="1658739" y="3547824"/>
            <a:ext cx="1259726" cy="9607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Sensor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E8E36-3F19-F3A7-2D19-525C095775E5}"/>
              </a:ext>
            </a:extLst>
          </p:cNvPr>
          <p:cNvSpPr/>
          <p:nvPr/>
        </p:nvSpPr>
        <p:spPr>
          <a:xfrm>
            <a:off x="5151333" y="3444942"/>
            <a:ext cx="1259726" cy="11665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Compute Node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80B4854-E3DF-ADCB-A697-217F37B5796D}"/>
              </a:ext>
            </a:extLst>
          </p:cNvPr>
          <p:cNvSpPr/>
          <p:nvPr/>
        </p:nvSpPr>
        <p:spPr>
          <a:xfrm>
            <a:off x="8487262" y="3575875"/>
            <a:ext cx="1499421" cy="8848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Actuator</a:t>
            </a:r>
          </a:p>
        </p:txBody>
      </p:sp>
      <p:sp>
        <p:nvSpPr>
          <p:cNvPr id="14" name="Rectangle: Top Corners Snipped 13">
            <a:extLst>
              <a:ext uri="{FF2B5EF4-FFF2-40B4-BE49-F238E27FC236}">
                <a16:creationId xmlns:a16="http://schemas.microsoft.com/office/drawing/2014/main" id="{73A20FF1-3F96-A0BB-3901-88443DD76365}"/>
              </a:ext>
            </a:extLst>
          </p:cNvPr>
          <p:cNvSpPr/>
          <p:nvPr/>
        </p:nvSpPr>
        <p:spPr>
          <a:xfrm>
            <a:off x="3480493" y="3474123"/>
            <a:ext cx="1259726" cy="1088391"/>
          </a:xfrm>
          <a:prstGeom prst="snip2SameRect">
            <a:avLst/>
          </a:prstGeom>
          <a:solidFill>
            <a:srgbClr val="66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Sensor Node</a:t>
            </a:r>
          </a:p>
        </p:txBody>
      </p: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A5DFC2C4-4B47-CEF2-3BB5-82ADE2B4B077}"/>
              </a:ext>
            </a:extLst>
          </p:cNvPr>
          <p:cNvSpPr/>
          <p:nvPr/>
        </p:nvSpPr>
        <p:spPr>
          <a:xfrm>
            <a:off x="6779731" y="3484339"/>
            <a:ext cx="1338857" cy="1088391"/>
          </a:xfrm>
          <a:prstGeom prst="snip2Same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Actuator Node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CCB592-187A-0442-4C8A-4B8E65C9932C}"/>
              </a:ext>
            </a:extLst>
          </p:cNvPr>
          <p:cNvCxnSpPr>
            <a:cxnSpLocks/>
            <a:stCxn id="6" idx="3"/>
            <a:endCxn id="15" idx="2"/>
          </p:cNvCxnSpPr>
          <p:nvPr/>
        </p:nvCxnSpPr>
        <p:spPr>
          <a:xfrm>
            <a:off x="6411059" y="4028204"/>
            <a:ext cx="368672" cy="33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FEC29B-3219-02F6-50A0-43BB9DD810B1}"/>
              </a:ext>
            </a:extLst>
          </p:cNvPr>
          <p:cNvCxnSpPr>
            <a:cxnSpLocks/>
            <a:stCxn id="15" idx="0"/>
            <a:endCxn id="7" idx="1"/>
          </p:cNvCxnSpPr>
          <p:nvPr/>
        </p:nvCxnSpPr>
        <p:spPr>
          <a:xfrm flipV="1">
            <a:off x="8118588" y="4018319"/>
            <a:ext cx="368674" cy="1021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2726E4-F103-2278-B2AE-C2D12419C520}"/>
              </a:ext>
            </a:extLst>
          </p:cNvPr>
          <p:cNvCxnSpPr>
            <a:cxnSpLocks/>
            <a:stCxn id="5" idx="6"/>
            <a:endCxn id="14" idx="2"/>
          </p:cNvCxnSpPr>
          <p:nvPr/>
        </p:nvCxnSpPr>
        <p:spPr>
          <a:xfrm flipV="1">
            <a:off x="2918465" y="4018319"/>
            <a:ext cx="562028" cy="988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D1B062B-7050-424F-8EAA-88BD55E7F8F0}"/>
              </a:ext>
            </a:extLst>
          </p:cNvPr>
          <p:cNvCxnSpPr>
            <a:cxnSpLocks/>
            <a:stCxn id="14" idx="0"/>
            <a:endCxn id="6" idx="1"/>
          </p:cNvCxnSpPr>
          <p:nvPr/>
        </p:nvCxnSpPr>
        <p:spPr>
          <a:xfrm>
            <a:off x="4740219" y="4018319"/>
            <a:ext cx="411114" cy="988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20134A42-AA1A-DDA1-50D5-C06F55B02AA4}"/>
              </a:ext>
            </a:extLst>
          </p:cNvPr>
          <p:cNvSpPr/>
          <p:nvPr/>
        </p:nvSpPr>
        <p:spPr>
          <a:xfrm>
            <a:off x="4600575" y="4642599"/>
            <a:ext cx="2179155" cy="2098068"/>
          </a:xfrm>
          <a:prstGeom prst="vertic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Marker with solid fill">
            <a:extLst>
              <a:ext uri="{FF2B5EF4-FFF2-40B4-BE49-F238E27FC236}">
                <a16:creationId xmlns:a16="http://schemas.microsoft.com/office/drawing/2014/main" id="{95294449-3419-0215-4C44-4B82D387E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7879" y="4460763"/>
            <a:ext cx="914400" cy="914400"/>
          </a:xfrm>
          <a:prstGeom prst="rect">
            <a:avLst/>
          </a:prstGeom>
        </p:spPr>
      </p:pic>
      <p:pic>
        <p:nvPicPr>
          <p:cNvPr id="29" name="Graphic 28" descr="Link with solid fill">
            <a:extLst>
              <a:ext uri="{FF2B5EF4-FFF2-40B4-BE49-F238E27FC236}">
                <a16:creationId xmlns:a16="http://schemas.microsoft.com/office/drawing/2014/main" id="{C4CA8770-A12F-942C-5794-0E9555F85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100000" flipH="1">
            <a:off x="3592312" y="5285872"/>
            <a:ext cx="914400" cy="914400"/>
          </a:xfrm>
          <a:prstGeom prst="rect">
            <a:avLst/>
          </a:prstGeom>
        </p:spPr>
      </p:pic>
      <p:pic>
        <p:nvPicPr>
          <p:cNvPr id="30" name="Graphic 29" descr="Envelope with solid fill">
            <a:extLst>
              <a:ext uri="{FF2B5EF4-FFF2-40B4-BE49-F238E27FC236}">
                <a16:creationId xmlns:a16="http://schemas.microsoft.com/office/drawing/2014/main" id="{70E0A170-CE22-E81C-9657-7849BBA02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9698" y="5303222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183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1181 0.015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1 0.01528 L 0.25951 0.07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638 0.07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54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7878 0.075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42A38-3ECA-04DF-6459-619CBCC8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</a:t>
            </a:r>
            <a:r>
              <a:rPr lang="en-US" dirty="0" err="1"/>
              <a:t>RoboRebound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6786F4-CE54-C719-3C58-2CFCE874B47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7084" y="1545179"/>
                <a:ext cx="11358000" cy="5197143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Trusted nodes maintain a </a:t>
                </a:r>
                <a:r>
                  <a:rPr lang="en-US" sz="2800" i="1" dirty="0">
                    <a:solidFill>
                      <a:srgbClr val="0000FF"/>
                    </a:solidFill>
                  </a:rPr>
                  <a:t>hash chain</a:t>
                </a:r>
                <a:r>
                  <a:rPr lang="en-US" sz="2800" dirty="0"/>
                  <a:t> to verify message correctness, existence, and ordering</a:t>
                </a:r>
              </a:p>
              <a:p>
                <a:pPr marL="25400" indent="0">
                  <a:buNone/>
                </a:pPr>
                <a:r>
                  <a:rPr lang="en-US" sz="1900" dirty="0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Trusted nodes provide cryptographically verifiable </a:t>
                </a:r>
                <a:r>
                  <a:rPr lang="en-US" sz="2800" i="1" dirty="0">
                    <a:solidFill>
                      <a:srgbClr val="0000FF"/>
                    </a:solidFill>
                  </a:rPr>
                  <a:t>authenticator</a:t>
                </a:r>
                <a:r>
                  <a:rPr lang="en-US" sz="2800" dirty="0">
                    <a:solidFill>
                      <a:srgbClr val="0000FF"/>
                    </a:solidFill>
                  </a:rPr>
                  <a:t> </a:t>
                </a:r>
                <a:r>
                  <a:rPr lang="en-US" sz="2800" dirty="0"/>
                  <a:t>to prevent forging of hash chains</a:t>
                </a:r>
              </a:p>
              <a:p>
                <a:pPr marL="25400" indent="0">
                  <a:buNone/>
                </a:pPr>
                <a:r>
                  <a:rPr lang="en-US" sz="1900" dirty="0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All audit requests must include authenticators from trusted nodes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Auditors perform deterministic replay of </a:t>
                </a:r>
                <a:r>
                  <a:rPr lang="en-US" sz="2800" i="1" dirty="0">
                    <a:solidFill>
                      <a:srgbClr val="0000FF"/>
                    </a:solidFill>
                  </a:rPr>
                  <a:t>tamper-evident logs</a:t>
                </a: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Successful audits result in auditor issuing a </a:t>
                </a:r>
                <a:r>
                  <a:rPr lang="en-US" sz="2800" i="1" dirty="0">
                    <a:solidFill>
                      <a:srgbClr val="0000FF"/>
                    </a:solidFill>
                  </a:rPr>
                  <a:t>token</a:t>
                </a:r>
                <a:r>
                  <a:rPr lang="en-US" sz="2800" dirty="0"/>
                  <a:t> (robots need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800" dirty="0"/>
                  <a:t> tokens)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6786F4-CE54-C719-3C58-2CFCE874B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45179"/>
                <a:ext cx="11358000" cy="5197143"/>
              </a:xfrm>
              <a:blipFill>
                <a:blip r:embed="rId3"/>
                <a:stretch>
                  <a:fillRect l="-751" t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AF93E-F4FC-9514-5456-2373A0FD3D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5" name="Graphic 4" descr="Link with solid fill">
            <a:extLst>
              <a:ext uri="{FF2B5EF4-FFF2-40B4-BE49-F238E27FC236}">
                <a16:creationId xmlns:a16="http://schemas.microsoft.com/office/drawing/2014/main" id="{A4FB8A8B-64DB-AB34-7BDB-BDCCC31F2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00000" flipH="1">
            <a:off x="11205321" y="1466734"/>
            <a:ext cx="914400" cy="914400"/>
          </a:xfrm>
          <a:prstGeom prst="rect">
            <a:avLst/>
          </a:prstGeom>
        </p:spPr>
      </p:pic>
      <p:pic>
        <p:nvPicPr>
          <p:cNvPr id="6" name="Graphic 5" descr="Envelope with solid fill">
            <a:extLst>
              <a:ext uri="{FF2B5EF4-FFF2-40B4-BE49-F238E27FC236}">
                <a16:creationId xmlns:a16="http://schemas.microsoft.com/office/drawing/2014/main" id="{07D7E41B-A176-E9AF-0B1D-EF5B577FE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7692" y="342900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6CBC0-9B35-DF1C-CF86-CD9DC62A3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3070" y="5773677"/>
            <a:ext cx="638902" cy="623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5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ECFA-AA27-0737-AE42-CC7A6AD0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57339-3933-F9F1-BE1B-49614FC398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D426CA-52B4-A398-4040-AC790E8C4BF0}"/>
              </a:ext>
            </a:extLst>
          </p:cNvPr>
          <p:cNvSpPr/>
          <p:nvPr/>
        </p:nvSpPr>
        <p:spPr>
          <a:xfrm>
            <a:off x="889034" y="1838362"/>
            <a:ext cx="1659110" cy="9607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Sensor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F2DDFD-F5D5-2D89-7E10-FB3564504C78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>
            <a:off x="2548144" y="2318742"/>
            <a:ext cx="3917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60D1DBFD-2EEE-B233-2F20-03E827F1E442}"/>
              </a:ext>
            </a:extLst>
          </p:cNvPr>
          <p:cNvSpPr/>
          <p:nvPr/>
        </p:nvSpPr>
        <p:spPr>
          <a:xfrm>
            <a:off x="2939844" y="1774547"/>
            <a:ext cx="1368274" cy="1088391"/>
          </a:xfrm>
          <a:prstGeom prst="snip2SameRect">
            <a:avLst/>
          </a:prstGeom>
          <a:solidFill>
            <a:srgbClr val="66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Sensor Node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889D54-0D9D-9949-A0B8-237D4CEFCEA3}"/>
              </a:ext>
            </a:extLst>
          </p:cNvPr>
          <p:cNvSpPr/>
          <p:nvPr/>
        </p:nvSpPr>
        <p:spPr>
          <a:xfrm>
            <a:off x="4970207" y="1735479"/>
            <a:ext cx="1499420" cy="11665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Compute Node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E7715D-A7AE-1B44-94DE-1BEF5153DE2D}"/>
              </a:ext>
            </a:extLst>
          </p:cNvPr>
          <p:cNvCxnSpPr>
            <a:stCxn id="7" idx="0"/>
            <a:endCxn id="16" idx="1"/>
          </p:cNvCxnSpPr>
          <p:nvPr/>
        </p:nvCxnSpPr>
        <p:spPr>
          <a:xfrm flipV="1">
            <a:off x="4308119" y="2318742"/>
            <a:ext cx="662089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CED71FED-A238-1D2A-10D7-B31AAC034B48}"/>
              </a:ext>
            </a:extLst>
          </p:cNvPr>
          <p:cNvSpPr/>
          <p:nvPr/>
        </p:nvSpPr>
        <p:spPr>
          <a:xfrm>
            <a:off x="7000569" y="1771573"/>
            <a:ext cx="1569282" cy="1088391"/>
          </a:xfrm>
          <a:prstGeom prst="snip2Same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Actuator Node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F3D519-9B01-2EB9-4CC1-12A79617BD86}"/>
              </a:ext>
            </a:extLst>
          </p:cNvPr>
          <p:cNvCxnSpPr>
            <a:cxnSpLocks/>
            <a:stCxn id="16" idx="3"/>
            <a:endCxn id="19" idx="2"/>
          </p:cNvCxnSpPr>
          <p:nvPr/>
        </p:nvCxnSpPr>
        <p:spPr>
          <a:xfrm flipV="1">
            <a:off x="6469627" y="2315769"/>
            <a:ext cx="530942" cy="297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98A6B37-840A-1284-286C-5D88457DCC94}"/>
              </a:ext>
            </a:extLst>
          </p:cNvPr>
          <p:cNvSpPr/>
          <p:nvPr/>
        </p:nvSpPr>
        <p:spPr>
          <a:xfrm>
            <a:off x="9440557" y="1356867"/>
            <a:ext cx="1681315" cy="8848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Actuator</a:t>
            </a:r>
          </a:p>
        </p:txBody>
      </p:sp>
      <p:sp>
        <p:nvSpPr>
          <p:cNvPr id="28" name="Rectangle: Diagonal Corners Snipped 27">
            <a:extLst>
              <a:ext uri="{FF2B5EF4-FFF2-40B4-BE49-F238E27FC236}">
                <a16:creationId xmlns:a16="http://schemas.microsoft.com/office/drawing/2014/main" id="{A28E8440-45CB-CBF3-9FD1-065D687886E6}"/>
              </a:ext>
            </a:extLst>
          </p:cNvPr>
          <p:cNvSpPr/>
          <p:nvPr/>
        </p:nvSpPr>
        <p:spPr>
          <a:xfrm>
            <a:off x="9440557" y="2461060"/>
            <a:ext cx="1681314" cy="884889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Radio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8BD138-4E77-ADCC-269D-0438BF39C5E4}"/>
              </a:ext>
            </a:extLst>
          </p:cNvPr>
          <p:cNvCxnSpPr>
            <a:cxnSpLocks/>
            <a:stCxn id="19" idx="0"/>
            <a:endCxn id="28" idx="2"/>
          </p:cNvCxnSpPr>
          <p:nvPr/>
        </p:nvCxnSpPr>
        <p:spPr>
          <a:xfrm>
            <a:off x="8569851" y="2315768"/>
            <a:ext cx="870706" cy="58773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C12B92-9695-D607-DD73-44D2C1BD1EA5}"/>
              </a:ext>
            </a:extLst>
          </p:cNvPr>
          <p:cNvCxnSpPr>
            <a:cxnSpLocks/>
            <a:stCxn id="19" idx="0"/>
            <a:endCxn id="27" idx="1"/>
          </p:cNvCxnSpPr>
          <p:nvPr/>
        </p:nvCxnSpPr>
        <p:spPr>
          <a:xfrm flipV="1">
            <a:off x="8569852" y="1799312"/>
            <a:ext cx="870705" cy="5164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97E505FD-2AD2-1DA8-629A-8A5E185F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34" y="1799311"/>
            <a:ext cx="914400" cy="914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97E2F0-652A-3D9D-A779-836ADF5D7140}"/>
              </a:ext>
            </a:extLst>
          </p:cNvPr>
          <p:cNvSpPr/>
          <p:nvPr/>
        </p:nvSpPr>
        <p:spPr>
          <a:xfrm>
            <a:off x="4475265" y="2902003"/>
            <a:ext cx="2413272" cy="37802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Log</a:t>
            </a:r>
          </a:p>
        </p:txBody>
      </p:sp>
      <p:pic>
        <p:nvPicPr>
          <p:cNvPr id="33" name="Graphic 32" descr="Steering Wheel with solid fill">
            <a:extLst>
              <a:ext uri="{FF2B5EF4-FFF2-40B4-BE49-F238E27FC236}">
                <a16:creationId xmlns:a16="http://schemas.microsoft.com/office/drawing/2014/main" id="{83A82199-60EC-39B5-C58B-576A93DFB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2606" y="3224645"/>
            <a:ext cx="914400" cy="914400"/>
          </a:xfrm>
          <a:prstGeom prst="rect">
            <a:avLst/>
          </a:prstGeom>
        </p:spPr>
      </p:pic>
      <p:pic>
        <p:nvPicPr>
          <p:cNvPr id="34" name="Graphic 33" descr="Steering Wheel with solid fill">
            <a:extLst>
              <a:ext uri="{FF2B5EF4-FFF2-40B4-BE49-F238E27FC236}">
                <a16:creationId xmlns:a16="http://schemas.microsoft.com/office/drawing/2014/main" id="{EFBCFCDB-820E-AE70-4B5E-198A4496D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2606" y="3224645"/>
            <a:ext cx="914400" cy="914400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A3B16D08-8699-7070-8889-1E986E539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7908" y="5827922"/>
            <a:ext cx="914400" cy="914400"/>
          </a:xfrm>
          <a:prstGeom prst="rect">
            <a:avLst/>
          </a:prstGeom>
        </p:spPr>
      </p:pic>
      <p:pic>
        <p:nvPicPr>
          <p:cNvPr id="39" name="Graphic 38" descr="Robot with solid fill">
            <a:extLst>
              <a:ext uri="{FF2B5EF4-FFF2-40B4-BE49-F238E27FC236}">
                <a16:creationId xmlns:a16="http://schemas.microsoft.com/office/drawing/2014/main" id="{719CF79B-11FE-9B73-3F72-1827F361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2175" y="5770832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2BE0512-ABFC-65FB-340C-A91BB5234F8C}"/>
              </a:ext>
            </a:extLst>
          </p:cNvPr>
          <p:cNvSpPr txBox="1"/>
          <p:nvPr/>
        </p:nvSpPr>
        <p:spPr>
          <a:xfrm>
            <a:off x="9829090" y="5491301"/>
            <a:ext cx="226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Remote Robot</a:t>
            </a:r>
          </a:p>
        </p:txBody>
      </p:sp>
      <p:pic>
        <p:nvPicPr>
          <p:cNvPr id="47" name="Graphic 46" descr="Link with solid fill">
            <a:extLst>
              <a:ext uri="{FF2B5EF4-FFF2-40B4-BE49-F238E27FC236}">
                <a16:creationId xmlns:a16="http://schemas.microsoft.com/office/drawing/2014/main" id="{15824F0C-2D80-B909-8014-4D29634628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24104" flipH="1">
            <a:off x="7365845" y="2818643"/>
            <a:ext cx="914400" cy="914400"/>
          </a:xfrm>
          <a:prstGeom prst="rect">
            <a:avLst/>
          </a:prstGeom>
        </p:spPr>
      </p:pic>
      <p:pic>
        <p:nvPicPr>
          <p:cNvPr id="49" name="Graphic 48" descr="Link outline">
            <a:extLst>
              <a:ext uri="{FF2B5EF4-FFF2-40B4-BE49-F238E27FC236}">
                <a16:creationId xmlns:a16="http://schemas.microsoft.com/office/drawing/2014/main" id="{FA74E53F-2578-780F-12F0-9341132A3D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875919">
            <a:off x="3137107" y="2904490"/>
            <a:ext cx="914400" cy="914400"/>
          </a:xfrm>
          <a:prstGeom prst="rect">
            <a:avLst/>
          </a:prstGeom>
        </p:spPr>
      </p:pic>
      <p:pic>
        <p:nvPicPr>
          <p:cNvPr id="50" name="Graphic 49" descr="Link with solid fill">
            <a:extLst>
              <a:ext uri="{FF2B5EF4-FFF2-40B4-BE49-F238E27FC236}">
                <a16:creationId xmlns:a16="http://schemas.microsoft.com/office/drawing/2014/main" id="{C9B3A991-639B-0AB1-9946-B92886ED6C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24104" flipH="1">
            <a:off x="7365845" y="2817468"/>
            <a:ext cx="914400" cy="914400"/>
          </a:xfrm>
          <a:prstGeom prst="rect">
            <a:avLst/>
          </a:prstGeom>
        </p:spPr>
      </p:pic>
      <p:pic>
        <p:nvPicPr>
          <p:cNvPr id="51" name="Graphic 50" descr="Link outline">
            <a:extLst>
              <a:ext uri="{FF2B5EF4-FFF2-40B4-BE49-F238E27FC236}">
                <a16:creationId xmlns:a16="http://schemas.microsoft.com/office/drawing/2014/main" id="{39D55623-0A45-35D6-2416-1212793ED3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875919">
            <a:off x="3129221" y="2904243"/>
            <a:ext cx="914400" cy="914400"/>
          </a:xfrm>
          <a:prstGeom prst="rect">
            <a:avLst/>
          </a:prstGeom>
        </p:spPr>
      </p:pic>
      <p:pic>
        <p:nvPicPr>
          <p:cNvPr id="53" name="Graphic 52" descr="Envelope with solid fill">
            <a:extLst>
              <a:ext uri="{FF2B5EF4-FFF2-40B4-BE49-F238E27FC236}">
                <a16:creationId xmlns:a16="http://schemas.microsoft.com/office/drawing/2014/main" id="{C2301C81-FA33-FC3D-D239-EA6861C8D7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37107" y="3609015"/>
            <a:ext cx="914400" cy="914400"/>
          </a:xfrm>
          <a:prstGeom prst="rect">
            <a:avLst/>
          </a:prstGeom>
        </p:spPr>
      </p:pic>
      <p:pic>
        <p:nvPicPr>
          <p:cNvPr id="54" name="Graphic 53" descr="Envelope with solid fill">
            <a:extLst>
              <a:ext uri="{FF2B5EF4-FFF2-40B4-BE49-F238E27FC236}">
                <a16:creationId xmlns:a16="http://schemas.microsoft.com/office/drawing/2014/main" id="{AF922CE8-F14B-4CD1-E237-E88002697C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11478" y="3550806"/>
            <a:ext cx="914400" cy="914400"/>
          </a:xfrm>
          <a:prstGeom prst="rect">
            <a:avLst/>
          </a:prstGeom>
        </p:spPr>
      </p:pic>
      <p:pic>
        <p:nvPicPr>
          <p:cNvPr id="55" name="Graphic 54" descr="Link outline">
            <a:extLst>
              <a:ext uri="{FF2B5EF4-FFF2-40B4-BE49-F238E27FC236}">
                <a16:creationId xmlns:a16="http://schemas.microsoft.com/office/drawing/2014/main" id="{51A50417-F5FA-2663-6BC8-C82E253D04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700000">
            <a:off x="103630" y="5930971"/>
            <a:ext cx="522048" cy="51710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65BF31D-6D0E-B39B-80AD-C172150C60DF}"/>
              </a:ext>
            </a:extLst>
          </p:cNvPr>
          <p:cNvSpPr txBox="1"/>
          <p:nvPr/>
        </p:nvSpPr>
        <p:spPr>
          <a:xfrm>
            <a:off x="557403" y="5999254"/>
            <a:ext cx="290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Hash Chain</a:t>
            </a:r>
          </a:p>
        </p:txBody>
      </p:sp>
      <p:pic>
        <p:nvPicPr>
          <p:cNvPr id="57" name="Graphic 56" descr="Envelope with solid fill">
            <a:extLst>
              <a:ext uri="{FF2B5EF4-FFF2-40B4-BE49-F238E27FC236}">
                <a16:creationId xmlns:a16="http://schemas.microsoft.com/office/drawing/2014/main" id="{DFA3342E-E916-0798-1EA4-68FF1D7C4B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25" y="6375084"/>
            <a:ext cx="562259" cy="56225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54C931F-4819-7E23-B088-A445EAB75E1F}"/>
              </a:ext>
            </a:extLst>
          </p:cNvPr>
          <p:cNvSpPr txBox="1"/>
          <p:nvPr/>
        </p:nvSpPr>
        <p:spPr>
          <a:xfrm>
            <a:off x="543472" y="6420814"/>
            <a:ext cx="290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Authenticator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64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782E-6 4.81481E-6 L 0.25618 -0.158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3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18 -0.1588 L 0.37275 0.2217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4.44444E-6 L 0.1262 -0.3546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4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2 -0.35463 L 0.31583 -0.4182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82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183E-6 4.81481E-6 L 0.1055 -0.4932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5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5 -0.49329 L -0.20982 -0.73426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2 -0.73426 L -0.43957 -0.241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7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692E-6 -4.07407E-6 L 0.12308 0.2819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7" y="1409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6788E-6 -7.40741E-7 L -0.12881 0.28982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7" y="1449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64E-6 3.7037E-6 L -0.12881 0.2708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7" y="1354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818E-6 3.7037E-6 L 0.12255 0.25601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ECFA-AA27-0737-AE42-CC7A6AD0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57339-3933-F9F1-BE1B-49614FC398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D426CA-52B4-A398-4040-AC790E8C4BF0}"/>
              </a:ext>
            </a:extLst>
          </p:cNvPr>
          <p:cNvSpPr/>
          <p:nvPr/>
        </p:nvSpPr>
        <p:spPr>
          <a:xfrm>
            <a:off x="889034" y="1838362"/>
            <a:ext cx="1659110" cy="9607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Sensor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F2DDFD-F5D5-2D89-7E10-FB3564504C78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>
            <a:off x="2548144" y="2318742"/>
            <a:ext cx="3917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60D1DBFD-2EEE-B233-2F20-03E827F1E442}"/>
              </a:ext>
            </a:extLst>
          </p:cNvPr>
          <p:cNvSpPr/>
          <p:nvPr/>
        </p:nvSpPr>
        <p:spPr>
          <a:xfrm>
            <a:off x="2939844" y="1774547"/>
            <a:ext cx="1368274" cy="1088391"/>
          </a:xfrm>
          <a:prstGeom prst="snip2SameRect">
            <a:avLst/>
          </a:prstGeom>
          <a:solidFill>
            <a:srgbClr val="66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Sensor Node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889D54-0D9D-9949-A0B8-237D4CEFCEA3}"/>
              </a:ext>
            </a:extLst>
          </p:cNvPr>
          <p:cNvSpPr/>
          <p:nvPr/>
        </p:nvSpPr>
        <p:spPr>
          <a:xfrm>
            <a:off x="4970207" y="1735479"/>
            <a:ext cx="1499420" cy="11665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Compute Node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E7715D-A7AE-1B44-94DE-1BEF5153DE2D}"/>
              </a:ext>
            </a:extLst>
          </p:cNvPr>
          <p:cNvCxnSpPr>
            <a:stCxn id="7" idx="0"/>
            <a:endCxn id="16" idx="1"/>
          </p:cNvCxnSpPr>
          <p:nvPr/>
        </p:nvCxnSpPr>
        <p:spPr>
          <a:xfrm flipV="1">
            <a:off x="4308119" y="2318742"/>
            <a:ext cx="662089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CED71FED-A238-1D2A-10D7-B31AAC034B48}"/>
              </a:ext>
            </a:extLst>
          </p:cNvPr>
          <p:cNvSpPr/>
          <p:nvPr/>
        </p:nvSpPr>
        <p:spPr>
          <a:xfrm>
            <a:off x="7000569" y="1771573"/>
            <a:ext cx="1569282" cy="1088391"/>
          </a:xfrm>
          <a:prstGeom prst="snip2Same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Actuator Node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F3D519-9B01-2EB9-4CC1-12A79617BD86}"/>
              </a:ext>
            </a:extLst>
          </p:cNvPr>
          <p:cNvCxnSpPr>
            <a:cxnSpLocks/>
            <a:stCxn id="16" idx="3"/>
            <a:endCxn id="19" idx="2"/>
          </p:cNvCxnSpPr>
          <p:nvPr/>
        </p:nvCxnSpPr>
        <p:spPr>
          <a:xfrm flipV="1">
            <a:off x="6469627" y="2315769"/>
            <a:ext cx="530942" cy="297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98A6B37-840A-1284-286C-5D88457DCC94}"/>
              </a:ext>
            </a:extLst>
          </p:cNvPr>
          <p:cNvSpPr/>
          <p:nvPr/>
        </p:nvSpPr>
        <p:spPr>
          <a:xfrm>
            <a:off x="9440557" y="1356867"/>
            <a:ext cx="1681315" cy="8848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Actuator</a:t>
            </a:r>
          </a:p>
        </p:txBody>
      </p:sp>
      <p:sp>
        <p:nvSpPr>
          <p:cNvPr id="28" name="Rectangle: Diagonal Corners Snipped 27">
            <a:extLst>
              <a:ext uri="{FF2B5EF4-FFF2-40B4-BE49-F238E27FC236}">
                <a16:creationId xmlns:a16="http://schemas.microsoft.com/office/drawing/2014/main" id="{A28E8440-45CB-CBF3-9FD1-065D687886E6}"/>
              </a:ext>
            </a:extLst>
          </p:cNvPr>
          <p:cNvSpPr/>
          <p:nvPr/>
        </p:nvSpPr>
        <p:spPr>
          <a:xfrm>
            <a:off x="9440557" y="2461060"/>
            <a:ext cx="1681314" cy="884889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Radio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8BD138-4E77-ADCC-269D-0438BF39C5E4}"/>
              </a:ext>
            </a:extLst>
          </p:cNvPr>
          <p:cNvCxnSpPr>
            <a:cxnSpLocks/>
            <a:stCxn id="19" idx="0"/>
            <a:endCxn id="28" idx="2"/>
          </p:cNvCxnSpPr>
          <p:nvPr/>
        </p:nvCxnSpPr>
        <p:spPr>
          <a:xfrm>
            <a:off x="8569851" y="2315768"/>
            <a:ext cx="870706" cy="58773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C12B92-9695-D607-DD73-44D2C1BD1EA5}"/>
              </a:ext>
            </a:extLst>
          </p:cNvPr>
          <p:cNvCxnSpPr>
            <a:cxnSpLocks/>
            <a:stCxn id="19" idx="0"/>
            <a:endCxn id="27" idx="1"/>
          </p:cNvCxnSpPr>
          <p:nvPr/>
        </p:nvCxnSpPr>
        <p:spPr>
          <a:xfrm flipV="1">
            <a:off x="8569852" y="1799312"/>
            <a:ext cx="870705" cy="5164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97E505FD-2AD2-1DA8-629A-8A5E185F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34" y="1799311"/>
            <a:ext cx="914400" cy="914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97E2F0-652A-3D9D-A779-836ADF5D7140}"/>
              </a:ext>
            </a:extLst>
          </p:cNvPr>
          <p:cNvSpPr/>
          <p:nvPr/>
        </p:nvSpPr>
        <p:spPr>
          <a:xfrm>
            <a:off x="4475265" y="2902003"/>
            <a:ext cx="2413272" cy="37802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Log</a:t>
            </a:r>
          </a:p>
        </p:txBody>
      </p:sp>
      <p:pic>
        <p:nvPicPr>
          <p:cNvPr id="39" name="Graphic 38" descr="Robot with solid fill">
            <a:extLst>
              <a:ext uri="{FF2B5EF4-FFF2-40B4-BE49-F238E27FC236}">
                <a16:creationId xmlns:a16="http://schemas.microsoft.com/office/drawing/2014/main" id="{719CF79B-11FE-9B73-3F72-1827F3612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2175" y="5770832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2BE0512-ABFC-65FB-340C-A91BB5234F8C}"/>
              </a:ext>
            </a:extLst>
          </p:cNvPr>
          <p:cNvSpPr txBox="1"/>
          <p:nvPr/>
        </p:nvSpPr>
        <p:spPr>
          <a:xfrm>
            <a:off x="9829090" y="5491301"/>
            <a:ext cx="226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Remote Robot</a:t>
            </a:r>
          </a:p>
        </p:txBody>
      </p:sp>
      <p:pic>
        <p:nvPicPr>
          <p:cNvPr id="47" name="Graphic 46" descr="Link with solid fill">
            <a:extLst>
              <a:ext uri="{FF2B5EF4-FFF2-40B4-BE49-F238E27FC236}">
                <a16:creationId xmlns:a16="http://schemas.microsoft.com/office/drawing/2014/main" id="{15824F0C-2D80-B909-8014-4D2963462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24104" flipH="1">
            <a:off x="7365845" y="2818643"/>
            <a:ext cx="914400" cy="914400"/>
          </a:xfrm>
          <a:prstGeom prst="rect">
            <a:avLst/>
          </a:prstGeom>
        </p:spPr>
      </p:pic>
      <p:pic>
        <p:nvPicPr>
          <p:cNvPr id="49" name="Graphic 48" descr="Link outline">
            <a:extLst>
              <a:ext uri="{FF2B5EF4-FFF2-40B4-BE49-F238E27FC236}">
                <a16:creationId xmlns:a16="http://schemas.microsoft.com/office/drawing/2014/main" id="{FA74E53F-2578-780F-12F0-9341132A3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875919">
            <a:off x="3137107" y="2904490"/>
            <a:ext cx="914400" cy="914400"/>
          </a:xfrm>
          <a:prstGeom prst="rect">
            <a:avLst/>
          </a:prstGeom>
        </p:spPr>
      </p:pic>
      <p:pic>
        <p:nvPicPr>
          <p:cNvPr id="50" name="Graphic 49" descr="Link with solid fill">
            <a:extLst>
              <a:ext uri="{FF2B5EF4-FFF2-40B4-BE49-F238E27FC236}">
                <a16:creationId xmlns:a16="http://schemas.microsoft.com/office/drawing/2014/main" id="{C9B3A991-639B-0AB1-9946-B92886ED6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24104" flipH="1">
            <a:off x="7365845" y="2817468"/>
            <a:ext cx="914400" cy="914400"/>
          </a:xfrm>
          <a:prstGeom prst="rect">
            <a:avLst/>
          </a:prstGeom>
        </p:spPr>
      </p:pic>
      <p:pic>
        <p:nvPicPr>
          <p:cNvPr id="51" name="Graphic 50" descr="Link outline">
            <a:extLst>
              <a:ext uri="{FF2B5EF4-FFF2-40B4-BE49-F238E27FC236}">
                <a16:creationId xmlns:a16="http://schemas.microsoft.com/office/drawing/2014/main" id="{39D55623-0A45-35D6-2416-1212793ED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875919">
            <a:off x="3129221" y="2904243"/>
            <a:ext cx="914400" cy="914400"/>
          </a:xfrm>
          <a:prstGeom prst="rect">
            <a:avLst/>
          </a:prstGeom>
        </p:spPr>
      </p:pic>
      <p:pic>
        <p:nvPicPr>
          <p:cNvPr id="53" name="Graphic 52" descr="Envelope with solid fill">
            <a:extLst>
              <a:ext uri="{FF2B5EF4-FFF2-40B4-BE49-F238E27FC236}">
                <a16:creationId xmlns:a16="http://schemas.microsoft.com/office/drawing/2014/main" id="{C2301C81-FA33-FC3D-D239-EA6861C8D7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00038" y="3596537"/>
            <a:ext cx="914400" cy="914400"/>
          </a:xfrm>
          <a:prstGeom prst="rect">
            <a:avLst/>
          </a:prstGeom>
        </p:spPr>
      </p:pic>
      <p:pic>
        <p:nvPicPr>
          <p:cNvPr id="54" name="Graphic 53" descr="Envelope with solid fill">
            <a:extLst>
              <a:ext uri="{FF2B5EF4-FFF2-40B4-BE49-F238E27FC236}">
                <a16:creationId xmlns:a16="http://schemas.microsoft.com/office/drawing/2014/main" id="{AF922CE8-F14B-4CD1-E237-E88002697C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65845" y="3550806"/>
            <a:ext cx="914400" cy="914400"/>
          </a:xfrm>
          <a:prstGeom prst="rect">
            <a:avLst/>
          </a:prstGeom>
        </p:spPr>
      </p:pic>
      <p:pic>
        <p:nvPicPr>
          <p:cNvPr id="55" name="Graphic 54" descr="Link outline">
            <a:extLst>
              <a:ext uri="{FF2B5EF4-FFF2-40B4-BE49-F238E27FC236}">
                <a16:creationId xmlns:a16="http://schemas.microsoft.com/office/drawing/2014/main" id="{51A50417-F5FA-2663-6BC8-C82E253D04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700000">
            <a:off x="103630" y="5423018"/>
            <a:ext cx="522048" cy="51710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65BF31D-6D0E-B39B-80AD-C172150C60DF}"/>
              </a:ext>
            </a:extLst>
          </p:cNvPr>
          <p:cNvSpPr txBox="1"/>
          <p:nvPr/>
        </p:nvSpPr>
        <p:spPr>
          <a:xfrm>
            <a:off x="557403" y="5491301"/>
            <a:ext cx="290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Hash Chain</a:t>
            </a:r>
          </a:p>
        </p:txBody>
      </p:sp>
      <p:pic>
        <p:nvPicPr>
          <p:cNvPr id="57" name="Graphic 56" descr="Envelope with solid fill">
            <a:extLst>
              <a:ext uri="{FF2B5EF4-FFF2-40B4-BE49-F238E27FC236}">
                <a16:creationId xmlns:a16="http://schemas.microsoft.com/office/drawing/2014/main" id="{DFA3342E-E916-0798-1EA4-68FF1D7C4B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25" y="5867131"/>
            <a:ext cx="562259" cy="56225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54C931F-4819-7E23-B088-A445EAB75E1F}"/>
              </a:ext>
            </a:extLst>
          </p:cNvPr>
          <p:cNvSpPr txBox="1"/>
          <p:nvPr/>
        </p:nvSpPr>
        <p:spPr>
          <a:xfrm>
            <a:off x="543472" y="5912861"/>
            <a:ext cx="290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Authenticator</a:t>
            </a:r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986E1782-E4A9-819D-D37C-6BCCF5E7D5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62717" y="4334930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EDE906-CE03-5245-5ABA-2BFA147094F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48797" y="5891412"/>
            <a:ext cx="929488" cy="907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3D4F59-C83D-7B23-9DDA-462DC856DF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742" y="6349276"/>
            <a:ext cx="546214" cy="533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D4A78-BB9B-F4CE-C8E2-5F47EDF4FA74}"/>
              </a:ext>
            </a:extLst>
          </p:cNvPr>
          <p:cNvSpPr txBox="1"/>
          <p:nvPr/>
        </p:nvSpPr>
        <p:spPr>
          <a:xfrm>
            <a:off x="528407" y="6347962"/>
            <a:ext cx="290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Token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9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8661E-6 -2.59259E-6 L 0.16632 -0.528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9" y="-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32 -0.52893 L 0.48633 -0.2754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33 -0.27546 L 0.48385 0.0409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423E-6 0 L 0.11774 -0.5016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7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74 -0.50162 L -0.20227 -0.75509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7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27 -0.75509 L -0.37054 -0.7379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4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83"/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Outline</a:t>
            </a:r>
            <a:endParaRPr dirty="0"/>
          </a:p>
        </p:txBody>
      </p:sp>
      <p:sp>
        <p:nvSpPr>
          <p:cNvPr id="2116" name="Google Shape;2116;p83"/>
          <p:cNvSpPr txBox="1">
            <a:spLocks noGrp="1"/>
          </p:cNvSpPr>
          <p:nvPr>
            <p:ph type="body" idx="1"/>
          </p:nvPr>
        </p:nvSpPr>
        <p:spPr>
          <a:xfrm>
            <a:off x="417088" y="1536625"/>
            <a:ext cx="11358000" cy="4116031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/>
          </a:bodyPr>
          <a:lstStyle/>
          <a:p>
            <a:pPr indent="-387191">
              <a:buSzPct val="100000"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Problem &amp; Challenges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  <a:p>
            <a:pPr indent="-387191">
              <a:buSzPct val="100000"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Solution Sketch</a:t>
            </a:r>
          </a:p>
          <a:p>
            <a:pPr indent="-387191">
              <a:buSzPct val="1000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 indent="-387191">
              <a:buSzPct val="100000"/>
            </a:pPr>
            <a:r>
              <a:rPr lang="en-US" b="1" dirty="0">
                <a:solidFill>
                  <a:schemeClr val="tx1"/>
                </a:solidFill>
              </a:rPr>
              <a:t>Evaluation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117" name="Google Shape;2117;p83"/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633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46CD-8DBB-0618-3868-D6921EAA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2E1AB-39B0-39F6-2183-1C2FFEDBB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Simulator in Network Simulator 3 (ns-3)</a:t>
            </a:r>
          </a:p>
          <a:p>
            <a:pPr marL="514350" lvl="1" indent="0">
              <a:buNone/>
            </a:pPr>
            <a:r>
              <a:rPr lang="en-US" dirty="0"/>
              <a:t> End-to-end and scalability experiments</a:t>
            </a:r>
          </a:p>
          <a:p>
            <a:pPr marL="51435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SecBot</a:t>
            </a:r>
            <a:r>
              <a:rPr lang="en-US" dirty="0"/>
              <a:t> hardware platform</a:t>
            </a:r>
          </a:p>
          <a:p>
            <a:pPr lvl="1"/>
            <a:r>
              <a:rPr lang="en-US" dirty="0"/>
              <a:t>Untrusted node: 4-core </a:t>
            </a:r>
            <a:r>
              <a:rPr lang="en-US" dirty="0" err="1"/>
              <a:t>TinkerBoard</a:t>
            </a:r>
            <a:r>
              <a:rPr lang="en-US" dirty="0"/>
              <a:t> S</a:t>
            </a:r>
          </a:p>
          <a:p>
            <a:pPr lvl="1"/>
            <a:r>
              <a:rPr lang="en-US" dirty="0"/>
              <a:t>Trusted nodes: 1-core PIC32</a:t>
            </a:r>
          </a:p>
          <a:p>
            <a:pPr lvl="1"/>
            <a:r>
              <a:rPr lang="en-US" dirty="0"/>
              <a:t>Used for microbenchmarks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207CF-47E3-BED9-6C16-5245D465BC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9E020C-36C3-5E13-5C44-3C1FFB122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7095" y="4339832"/>
            <a:ext cx="4645287" cy="2223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EF1A7-8B29-119A-1500-3C3951E9F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365" y="1760515"/>
            <a:ext cx="3174017" cy="23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41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F2D7-4136-14C1-112C-8A80210F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CC0B-8307-B54F-1840-7CFDD4097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4" y="1536633"/>
            <a:ext cx="11360959" cy="5205690"/>
          </a:xfrm>
        </p:spPr>
        <p:txBody>
          <a:bodyPr>
            <a:normAutofit fontScale="77500" lnSpcReduction="20000"/>
          </a:bodyPr>
          <a:lstStyle/>
          <a:p>
            <a:pPr marL="539750" indent="-514350">
              <a:buFont typeface="+mj-lt"/>
              <a:buAutoNum type="arabicPeriod"/>
            </a:pPr>
            <a:r>
              <a:rPr lang="en-US" dirty="0"/>
              <a:t>Will tiny, trusted nodes work in real hardware?</a:t>
            </a:r>
          </a:p>
          <a:p>
            <a:pPr marL="482600" lvl="1" indent="0">
              <a:buNone/>
            </a:pPr>
            <a:r>
              <a:rPr lang="en-US" dirty="0"/>
              <a:t>      - Microbenchmark: CPU Utilization</a:t>
            </a:r>
          </a:p>
          <a:p>
            <a:pPr marL="482600" lvl="1" indent="0">
              <a:buNone/>
            </a:pPr>
            <a:r>
              <a:rPr lang="en-US" dirty="0"/>
              <a:t>      - Microbenchmark: IO Overhead</a:t>
            </a:r>
          </a:p>
          <a:p>
            <a:pPr marL="539750" indent="-514350">
              <a:buFont typeface="+mj-lt"/>
              <a:buAutoNum type="arabicPeriod"/>
            </a:pPr>
            <a:r>
              <a:rPr lang="en-US" dirty="0"/>
              <a:t>What are the costs of </a:t>
            </a:r>
            <a:r>
              <a:rPr lang="en-US" dirty="0" err="1"/>
              <a:t>RoboRebound</a:t>
            </a:r>
            <a:r>
              <a:rPr lang="en-US" dirty="0"/>
              <a:t>?</a:t>
            </a:r>
          </a:p>
          <a:p>
            <a:pPr marL="482600" lvl="1" indent="0">
              <a:buNone/>
            </a:pPr>
            <a:r>
              <a:rPr lang="en-US" dirty="0"/>
              <a:t>      Bandwidth &amp; storage as functions of:</a:t>
            </a:r>
          </a:p>
          <a:p>
            <a:pPr marL="482600" lvl="1" indent="0">
              <a:buNone/>
            </a:pPr>
            <a:r>
              <a:rPr lang="en-US" dirty="0"/>
              <a:t>          - Number of faults</a:t>
            </a:r>
          </a:p>
          <a:p>
            <a:pPr marL="482600" lvl="1" indent="0">
              <a:buNone/>
            </a:pPr>
            <a:r>
              <a:rPr lang="en-US" dirty="0"/>
              <a:t>          - Time-bound for Bounded-Time Interaction</a:t>
            </a:r>
          </a:p>
          <a:p>
            <a:pPr marL="539750" indent="-514350">
              <a:buFont typeface="+mj-lt"/>
              <a:buAutoNum type="arabicPeriod"/>
            </a:pPr>
            <a:r>
              <a:rPr lang="en-US" dirty="0"/>
              <a:t>How effective is </a:t>
            </a:r>
            <a:r>
              <a:rPr lang="en-US" dirty="0" err="1"/>
              <a:t>RoboRebound</a:t>
            </a:r>
            <a:r>
              <a:rPr lang="en-US" dirty="0"/>
              <a:t>?</a:t>
            </a:r>
          </a:p>
          <a:p>
            <a:pPr marL="482600" lvl="1" indent="0">
              <a:buNone/>
            </a:pPr>
            <a:r>
              <a:rPr lang="en-US" dirty="0"/>
              <a:t>      Case study</a:t>
            </a:r>
          </a:p>
          <a:p>
            <a:pPr marL="539750" indent="-514350">
              <a:buFont typeface="+mj-lt"/>
              <a:buAutoNum type="arabicPeriod"/>
            </a:pPr>
            <a:r>
              <a:rPr lang="en-US" dirty="0"/>
              <a:t>How does </a:t>
            </a:r>
            <a:r>
              <a:rPr lang="en-US" dirty="0" err="1"/>
              <a:t>RoboRebound</a:t>
            </a:r>
            <a:r>
              <a:rPr lang="en-US" dirty="0"/>
              <a:t> scale?</a:t>
            </a:r>
          </a:p>
          <a:p>
            <a:pPr marL="482600" lvl="1" indent="0">
              <a:buNone/>
            </a:pPr>
            <a:r>
              <a:rPr lang="en-US" dirty="0"/>
              <a:t>      Bandwidth &amp; storage as functions of:</a:t>
            </a:r>
          </a:p>
          <a:p>
            <a:pPr marL="482600" lvl="1" indent="0">
              <a:buNone/>
            </a:pPr>
            <a:r>
              <a:rPr lang="en-US" dirty="0"/>
              <a:t>	    - Number of robots</a:t>
            </a:r>
          </a:p>
          <a:p>
            <a:pPr marL="482600" lvl="1" indent="0">
              <a:buNone/>
            </a:pPr>
            <a:r>
              <a:rPr lang="en-US" dirty="0"/>
              <a:t>	    - Robot spatial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0AD7B-7FFF-1236-57A9-E6D72FC24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7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Autofit/>
          </a:bodyPr>
          <a:lstStyle/>
          <a:p>
            <a:pPr>
              <a:buSzPts val="1300"/>
            </a:pPr>
            <a:r>
              <a:rPr lang="en" sz="4000" dirty="0"/>
              <a:t>Faults Can Cause Immense Damage</a:t>
            </a:r>
            <a:endParaRPr sz="4000" dirty="0"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t="10284" r="12808" b="9555"/>
          <a:stretch/>
        </p:blipFill>
        <p:spPr>
          <a:xfrm>
            <a:off x="2481838" y="1730176"/>
            <a:ext cx="7228325" cy="374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2461088" y="5796650"/>
            <a:ext cx="72282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dk1"/>
                </a:solidFill>
              </a:rPr>
              <a:t>One</a:t>
            </a:r>
            <a:r>
              <a:rPr lang="en" sz="2400" dirty="0">
                <a:solidFill>
                  <a:schemeClr val="dk1"/>
                </a:solidFill>
              </a:rPr>
              <a:t> robot out of hundreds had a fault</a:t>
            </a:r>
            <a:endParaRPr sz="2400" dirty="0">
              <a:solidFill>
                <a:schemeClr val="dk1"/>
              </a:solidFill>
            </a:endParaRPr>
          </a:p>
          <a:p>
            <a:pPr algn="ctr"/>
            <a:r>
              <a:rPr lang="en" sz="2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 cost Ocado</a:t>
            </a:r>
            <a:r>
              <a:rPr lang="en" sz="2400" b="1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b="1" dirty="0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£</a:t>
            </a:r>
            <a:r>
              <a:rPr lang="en" sz="2400" b="1" dirty="0">
                <a:solidFill>
                  <a:srgbClr val="FF0000"/>
                </a:solidFill>
              </a:rPr>
              <a:t>100M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1090199" y="4510550"/>
            <a:ext cx="10011600" cy="12861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3000" dirty="0"/>
              <a:t>Many systems susceptible to</a:t>
            </a:r>
          </a:p>
          <a:p>
            <a:pPr algn="ctr"/>
            <a:r>
              <a:rPr lang="en" sz="3000" dirty="0"/>
              <a:t>faults that can cause this much damage!</a:t>
            </a:r>
            <a:endParaRPr sz="3000"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01737-9E8F-99C9-E1BC-4AE5DB987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One compromised robot among 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B778-5694-DF0B-4ED9-5B812B8104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pic>
        <p:nvPicPr>
          <p:cNvPr id="6" name="Picture 5" descr="A graph with a number of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1C94D18F-56D2-6B9E-983E-F15185A0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874" y="1639240"/>
            <a:ext cx="3857899" cy="3857899"/>
          </a:xfrm>
          <a:prstGeom prst="rect">
            <a:avLst/>
          </a:prstGeom>
        </p:spPr>
      </p:pic>
      <p:pic>
        <p:nvPicPr>
          <p:cNvPr id="8" name="Picture 7" descr="A graph with a number of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6D51D820-BB86-B0C8-8B67-D377FBD56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0" y="1694104"/>
            <a:ext cx="3810000" cy="3810000"/>
          </a:xfrm>
          <a:prstGeom prst="rect">
            <a:avLst/>
          </a:prstGeom>
        </p:spPr>
      </p:pic>
      <p:pic>
        <p:nvPicPr>
          <p:cNvPr id="10" name="Picture 9" descr="A graph with a number of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DD09927A-6605-B800-C780-36BC2992D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841" y="1694104"/>
            <a:ext cx="3810000" cy="3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87512C-85BA-A8BB-E51D-56248B375CAC}"/>
              </a:ext>
            </a:extLst>
          </p:cNvPr>
          <p:cNvSpPr txBox="1"/>
          <p:nvPr/>
        </p:nvSpPr>
        <p:spPr>
          <a:xfrm>
            <a:off x="631059" y="5450125"/>
            <a:ext cx="333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No Attack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BBBBD-EABC-8573-6DF6-284078A08CD3}"/>
              </a:ext>
            </a:extLst>
          </p:cNvPr>
          <p:cNvSpPr txBox="1"/>
          <p:nvPr/>
        </p:nvSpPr>
        <p:spPr>
          <a:xfrm>
            <a:off x="4638091" y="5450126"/>
            <a:ext cx="333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No Defense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953D4-61E3-6016-CBEF-700DD4EB741C}"/>
              </a:ext>
            </a:extLst>
          </p:cNvPr>
          <p:cNvSpPr txBox="1"/>
          <p:nvPr/>
        </p:nvSpPr>
        <p:spPr>
          <a:xfrm>
            <a:off x="8788819" y="5450127"/>
            <a:ext cx="333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Defended</a:t>
            </a:r>
          </a:p>
        </p:txBody>
      </p:sp>
    </p:spTree>
    <p:extLst>
      <p:ext uri="{BB962C8B-B14F-4D97-AF65-F5344CB8AC3E}">
        <p14:creationId xmlns:p14="http://schemas.microsoft.com/office/powerpoint/2010/main" val="3306978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73E30-D936-6D5F-31F4-5CA1DA325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AE05-3716-126F-B0EB-CEB18FBF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Overheads in real hardware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847293F-8253-A7D3-D0A2-07C77E7ED05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7084" y="1536632"/>
                <a:ext cx="11358000" cy="3425786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Benchmarked SHA-1 &amp; LightMAC on PIC32 microcontroller @ 50MHz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4s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Wireless state exchange T = 1.5s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Control period T = 0.25s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Each robot has ten neighbors</a:t>
                </a:r>
                <a:endParaRPr lang="en-US" sz="23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Sensor node core utilization: 5.99%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Actuator node core utilization: 17.28%</a:t>
                </a:r>
              </a:p>
              <a:p>
                <a:pPr marL="2540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847293F-8253-A7D3-D0A2-07C77E7ED0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2"/>
                <a:ext cx="11358000" cy="3425786"/>
              </a:xfrm>
              <a:blipFill>
                <a:blip r:embed="rId3"/>
                <a:stretch>
                  <a:fillRect l="-751" t="-712" b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56966-67AA-03CB-5096-C259195067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363BE3-4E30-0AEB-0051-101758DFE6F6}"/>
              </a:ext>
            </a:extLst>
          </p:cNvPr>
          <p:cNvSpPr/>
          <p:nvPr/>
        </p:nvSpPr>
        <p:spPr>
          <a:xfrm>
            <a:off x="576457" y="4781247"/>
            <a:ext cx="11039085" cy="1831482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Computational overhead is manageable, even on resource-limited embedded systems.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5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68266-25CB-94D5-16E0-6182112FD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3258E-3780-C3EF-9127-522A7497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Scalability as a function of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6B57C-7F07-1E8E-5063-FBAE673601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FC79C1-33B8-6510-A3F3-5552BD8D3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460" y="1946185"/>
            <a:ext cx="5788997" cy="412246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AD96998-5217-E169-62B5-0C726B7B3ED9}"/>
              </a:ext>
            </a:extLst>
          </p:cNvPr>
          <p:cNvGrpSpPr/>
          <p:nvPr/>
        </p:nvGrpSpPr>
        <p:grpSpPr>
          <a:xfrm>
            <a:off x="1104352" y="2918507"/>
            <a:ext cx="4720388" cy="1849365"/>
            <a:chOff x="1102764" y="2918506"/>
            <a:chExt cx="4720388" cy="18493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A8A7E11-F758-686C-EE6A-391BC3B31922}"/>
                </a:ext>
              </a:extLst>
            </p:cNvPr>
            <p:cNvSpPr/>
            <p:nvPr/>
          </p:nvSpPr>
          <p:spPr>
            <a:xfrm>
              <a:off x="1102764" y="2918506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E827B41-4FA4-B07D-1997-F889480B2255}"/>
                </a:ext>
              </a:extLst>
            </p:cNvPr>
            <p:cNvSpPr/>
            <p:nvPr/>
          </p:nvSpPr>
          <p:spPr>
            <a:xfrm>
              <a:off x="2208893" y="2933253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5B00B26-E653-7A72-1FDE-F665DBF5D665}"/>
                </a:ext>
              </a:extLst>
            </p:cNvPr>
            <p:cNvSpPr/>
            <p:nvPr/>
          </p:nvSpPr>
          <p:spPr>
            <a:xfrm>
              <a:off x="3324854" y="3105312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6E75FD2-1F0E-BEAF-C16A-ED52C7E67C37}"/>
                </a:ext>
              </a:extLst>
            </p:cNvPr>
            <p:cNvSpPr/>
            <p:nvPr/>
          </p:nvSpPr>
          <p:spPr>
            <a:xfrm>
              <a:off x="4440815" y="3955803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B746885-C4DD-B5E5-0D8A-FFDFE17529B9}"/>
                </a:ext>
              </a:extLst>
            </p:cNvPr>
            <p:cNvSpPr/>
            <p:nvPr/>
          </p:nvSpPr>
          <p:spPr>
            <a:xfrm>
              <a:off x="5556776" y="4501495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4A4FAC9-AF15-9E30-7C3B-C1086B4E4DF3}"/>
                </a:ext>
              </a:extLst>
            </p:cNvPr>
            <p:cNvSpPr/>
            <p:nvPr/>
          </p:nvSpPr>
          <p:spPr>
            <a:xfrm>
              <a:off x="1238865" y="3048000"/>
              <a:ext cx="4454012" cy="1602658"/>
            </a:xfrm>
            <a:custGeom>
              <a:avLst/>
              <a:gdLst>
                <a:gd name="connsiteX0" fmla="*/ 0 w 4454012"/>
                <a:gd name="connsiteY0" fmla="*/ 0 h 1602658"/>
                <a:gd name="connsiteX1" fmla="*/ 1111045 w 4454012"/>
                <a:gd name="connsiteY1" fmla="*/ 0 h 1602658"/>
                <a:gd name="connsiteX2" fmla="*/ 2222090 w 4454012"/>
                <a:gd name="connsiteY2" fmla="*/ 196645 h 1602658"/>
                <a:gd name="connsiteX3" fmla="*/ 3362632 w 4454012"/>
                <a:gd name="connsiteY3" fmla="*/ 1061884 h 1602658"/>
                <a:gd name="connsiteX4" fmla="*/ 4454012 w 4454012"/>
                <a:gd name="connsiteY4" fmla="*/ 1602658 h 160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4012" h="1602658">
                  <a:moveTo>
                    <a:pt x="0" y="0"/>
                  </a:moveTo>
                  <a:lnTo>
                    <a:pt x="1111045" y="0"/>
                  </a:lnTo>
                  <a:lnTo>
                    <a:pt x="2222090" y="196645"/>
                  </a:lnTo>
                  <a:lnTo>
                    <a:pt x="3362632" y="1061884"/>
                  </a:lnTo>
                  <a:lnTo>
                    <a:pt x="4454012" y="1602658"/>
                  </a:lnTo>
                </a:path>
              </a:pathLst>
            </a:custGeom>
            <a:noFill/>
            <a:ln w="38100"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61FD3A0-2EE4-3CA6-F583-7D08F9C94BDA}"/>
              </a:ext>
            </a:extLst>
          </p:cNvPr>
          <p:cNvGrpSpPr/>
          <p:nvPr/>
        </p:nvGrpSpPr>
        <p:grpSpPr>
          <a:xfrm>
            <a:off x="1046264" y="3453584"/>
            <a:ext cx="4827645" cy="1342098"/>
            <a:chOff x="1044675" y="3453584"/>
            <a:chExt cx="4827645" cy="1342098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EFBBA87E-72C8-926A-7264-F6D814349891}"/>
                </a:ext>
              </a:extLst>
            </p:cNvPr>
            <p:cNvSpPr/>
            <p:nvPr/>
          </p:nvSpPr>
          <p:spPr>
            <a:xfrm>
              <a:off x="1044675" y="3468329"/>
              <a:ext cx="363793" cy="344119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5E5FAD40-5E0B-1D0F-563B-8789978A607D}"/>
                </a:ext>
              </a:extLst>
            </p:cNvPr>
            <p:cNvSpPr/>
            <p:nvPr/>
          </p:nvSpPr>
          <p:spPr>
            <a:xfrm>
              <a:off x="2150806" y="3453584"/>
              <a:ext cx="363793" cy="344119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C72F156A-EEBA-E298-10B4-9B15021EB625}"/>
                </a:ext>
              </a:extLst>
            </p:cNvPr>
            <p:cNvSpPr/>
            <p:nvPr/>
          </p:nvSpPr>
          <p:spPr>
            <a:xfrm>
              <a:off x="3276601" y="3478167"/>
              <a:ext cx="363793" cy="344119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1D68E951-752D-C02E-1509-9890C6C6B144}"/>
                </a:ext>
              </a:extLst>
            </p:cNvPr>
            <p:cNvSpPr/>
            <p:nvPr/>
          </p:nvSpPr>
          <p:spPr>
            <a:xfrm>
              <a:off x="4392564" y="3984529"/>
              <a:ext cx="363793" cy="344119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5BF12E5-1F6D-F7B5-E935-92736A64F9B1}"/>
                </a:ext>
              </a:extLst>
            </p:cNvPr>
            <p:cNvSpPr/>
            <p:nvPr/>
          </p:nvSpPr>
          <p:spPr>
            <a:xfrm>
              <a:off x="5508527" y="4451563"/>
              <a:ext cx="363793" cy="344119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2D168FA-ECE9-0123-06EF-0B2555F3FE44}"/>
                </a:ext>
              </a:extLst>
            </p:cNvPr>
            <p:cNvSpPr/>
            <p:nvPr/>
          </p:nvSpPr>
          <p:spPr>
            <a:xfrm>
              <a:off x="1209368" y="3667432"/>
              <a:ext cx="4493342" cy="1002891"/>
            </a:xfrm>
            <a:custGeom>
              <a:avLst/>
              <a:gdLst>
                <a:gd name="connsiteX0" fmla="*/ 0 w 4493342"/>
                <a:gd name="connsiteY0" fmla="*/ 0 h 1002891"/>
                <a:gd name="connsiteX1" fmla="*/ 1150374 w 4493342"/>
                <a:gd name="connsiteY1" fmla="*/ 0 h 1002891"/>
                <a:gd name="connsiteX2" fmla="*/ 2251587 w 4493342"/>
                <a:gd name="connsiteY2" fmla="*/ 19665 h 1002891"/>
                <a:gd name="connsiteX3" fmla="*/ 3382297 w 4493342"/>
                <a:gd name="connsiteY3" fmla="*/ 540774 h 1002891"/>
                <a:gd name="connsiteX4" fmla="*/ 4493342 w 4493342"/>
                <a:gd name="connsiteY4" fmla="*/ 1002891 h 100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3342" h="1002891">
                  <a:moveTo>
                    <a:pt x="0" y="0"/>
                  </a:moveTo>
                  <a:lnTo>
                    <a:pt x="1150374" y="0"/>
                  </a:lnTo>
                  <a:lnTo>
                    <a:pt x="2251587" y="19665"/>
                  </a:lnTo>
                  <a:lnTo>
                    <a:pt x="3382297" y="540774"/>
                  </a:lnTo>
                  <a:lnTo>
                    <a:pt x="4493342" y="100289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D04E44B-7D10-AC57-73F6-1F3E2B043D86}"/>
              </a:ext>
            </a:extLst>
          </p:cNvPr>
          <p:cNvGrpSpPr/>
          <p:nvPr/>
        </p:nvGrpSpPr>
        <p:grpSpPr>
          <a:xfrm>
            <a:off x="1046264" y="4007420"/>
            <a:ext cx="4817813" cy="816077"/>
            <a:chOff x="1044675" y="4007419"/>
            <a:chExt cx="4817813" cy="81607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B7C9BE5-56E6-EDF0-818D-CE4AD47BB0FC}"/>
                </a:ext>
              </a:extLst>
            </p:cNvPr>
            <p:cNvGrpSpPr/>
            <p:nvPr/>
          </p:nvGrpSpPr>
          <p:grpSpPr>
            <a:xfrm>
              <a:off x="1044675" y="4007419"/>
              <a:ext cx="363793" cy="344129"/>
              <a:chOff x="1366684" y="2369574"/>
              <a:chExt cx="363793" cy="34412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71A39CD-7DE1-26D0-A6D1-EC1681B9A4CE}"/>
                  </a:ext>
                </a:extLst>
              </p:cNvPr>
              <p:cNvCxnSpPr/>
              <p:nvPr/>
            </p:nvCxnSpPr>
            <p:spPr>
              <a:xfrm>
                <a:off x="1366684" y="2369574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29071DF-38BD-255D-CE6E-2C2995F3D23F}"/>
                  </a:ext>
                </a:extLst>
              </p:cNvPr>
              <p:cNvCxnSpPr/>
              <p:nvPr/>
            </p:nvCxnSpPr>
            <p:spPr>
              <a:xfrm flipV="1">
                <a:off x="1366684" y="2369574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B09AF2-934D-1DDC-C203-EDB155C1FEE6}"/>
                </a:ext>
              </a:extLst>
            </p:cNvPr>
            <p:cNvGrpSpPr/>
            <p:nvPr/>
          </p:nvGrpSpPr>
          <p:grpSpPr>
            <a:xfrm>
              <a:off x="2160638" y="4022170"/>
              <a:ext cx="363793" cy="344129"/>
              <a:chOff x="1366684" y="2369574"/>
              <a:chExt cx="363793" cy="34412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D5C23B8-C087-F9E1-37C2-5384E41F86AD}"/>
                  </a:ext>
                </a:extLst>
              </p:cNvPr>
              <p:cNvCxnSpPr/>
              <p:nvPr/>
            </p:nvCxnSpPr>
            <p:spPr>
              <a:xfrm>
                <a:off x="1366684" y="2369574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EEF99EC-0C0F-B730-64BA-BBC94F269DDB}"/>
                  </a:ext>
                </a:extLst>
              </p:cNvPr>
              <p:cNvCxnSpPr/>
              <p:nvPr/>
            </p:nvCxnSpPr>
            <p:spPr>
              <a:xfrm flipV="1">
                <a:off x="1366684" y="2369574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32B0C92-5435-EFEA-3FBF-16941D94ECE0}"/>
                </a:ext>
              </a:extLst>
            </p:cNvPr>
            <p:cNvGrpSpPr/>
            <p:nvPr/>
          </p:nvGrpSpPr>
          <p:grpSpPr>
            <a:xfrm>
              <a:off x="3286433" y="4027089"/>
              <a:ext cx="363793" cy="344129"/>
              <a:chOff x="1366684" y="2369574"/>
              <a:chExt cx="363793" cy="34412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DECBCD-8DA3-CE61-1B16-8C16880AD5D0}"/>
                  </a:ext>
                </a:extLst>
              </p:cNvPr>
              <p:cNvCxnSpPr/>
              <p:nvPr/>
            </p:nvCxnSpPr>
            <p:spPr>
              <a:xfrm>
                <a:off x="1366684" y="2369574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0F9CDC2-E4FC-A5DB-EC07-60E754DF7259}"/>
                  </a:ext>
                </a:extLst>
              </p:cNvPr>
              <p:cNvCxnSpPr/>
              <p:nvPr/>
            </p:nvCxnSpPr>
            <p:spPr>
              <a:xfrm flipV="1">
                <a:off x="1366684" y="2369574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0AD8DC9-6E17-C642-A155-D038DCDDFF15}"/>
                </a:ext>
              </a:extLst>
            </p:cNvPr>
            <p:cNvGrpSpPr/>
            <p:nvPr/>
          </p:nvGrpSpPr>
          <p:grpSpPr>
            <a:xfrm>
              <a:off x="4392564" y="4169656"/>
              <a:ext cx="363793" cy="344129"/>
              <a:chOff x="1366684" y="2369574"/>
              <a:chExt cx="363793" cy="34412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F0FD849-C1F4-6B00-D4B2-42E4F6C5CCE5}"/>
                  </a:ext>
                </a:extLst>
              </p:cNvPr>
              <p:cNvCxnSpPr/>
              <p:nvPr/>
            </p:nvCxnSpPr>
            <p:spPr>
              <a:xfrm>
                <a:off x="1366684" y="2369574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ED05C02-7767-9A19-51EC-7789D374418F}"/>
                  </a:ext>
                </a:extLst>
              </p:cNvPr>
              <p:cNvCxnSpPr/>
              <p:nvPr/>
            </p:nvCxnSpPr>
            <p:spPr>
              <a:xfrm flipV="1">
                <a:off x="1366684" y="2369574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CFBD08-9F9C-565C-418D-CE25167A719E}"/>
                </a:ext>
              </a:extLst>
            </p:cNvPr>
            <p:cNvGrpSpPr/>
            <p:nvPr/>
          </p:nvGrpSpPr>
          <p:grpSpPr>
            <a:xfrm>
              <a:off x="5498695" y="4479367"/>
              <a:ext cx="363793" cy="344129"/>
              <a:chOff x="1366684" y="2369574"/>
              <a:chExt cx="363793" cy="344129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4B9469F-40DC-879E-D08F-F39F93859C0E}"/>
                  </a:ext>
                </a:extLst>
              </p:cNvPr>
              <p:cNvCxnSpPr/>
              <p:nvPr/>
            </p:nvCxnSpPr>
            <p:spPr>
              <a:xfrm>
                <a:off x="1366684" y="2369574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99B6A75-C6DA-4CD3-8C38-CC8715072BB0}"/>
                  </a:ext>
                </a:extLst>
              </p:cNvPr>
              <p:cNvCxnSpPr/>
              <p:nvPr/>
            </p:nvCxnSpPr>
            <p:spPr>
              <a:xfrm flipV="1">
                <a:off x="1366684" y="2369574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7CEA3BB-7096-13CF-BADA-6E3B0D3FAAF1}"/>
                </a:ext>
              </a:extLst>
            </p:cNvPr>
            <p:cNvSpPr/>
            <p:nvPr/>
          </p:nvSpPr>
          <p:spPr>
            <a:xfrm>
              <a:off x="1209368" y="4198374"/>
              <a:ext cx="4513006" cy="501445"/>
            </a:xfrm>
            <a:custGeom>
              <a:avLst/>
              <a:gdLst>
                <a:gd name="connsiteX0" fmla="*/ 0 w 4513006"/>
                <a:gd name="connsiteY0" fmla="*/ 0 h 501445"/>
                <a:gd name="connsiteX1" fmla="*/ 1140542 w 4513006"/>
                <a:gd name="connsiteY1" fmla="*/ 9832 h 501445"/>
                <a:gd name="connsiteX2" fmla="*/ 2261419 w 4513006"/>
                <a:gd name="connsiteY2" fmla="*/ 9832 h 501445"/>
                <a:gd name="connsiteX3" fmla="*/ 3362632 w 4513006"/>
                <a:gd name="connsiteY3" fmla="*/ 157316 h 501445"/>
                <a:gd name="connsiteX4" fmla="*/ 4513006 w 4513006"/>
                <a:gd name="connsiteY4" fmla="*/ 501445 h 5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3006" h="501445">
                  <a:moveTo>
                    <a:pt x="0" y="0"/>
                  </a:moveTo>
                  <a:lnTo>
                    <a:pt x="1140542" y="9832"/>
                  </a:lnTo>
                  <a:lnTo>
                    <a:pt x="2261419" y="9832"/>
                  </a:lnTo>
                  <a:lnTo>
                    <a:pt x="3362632" y="157316"/>
                  </a:lnTo>
                  <a:lnTo>
                    <a:pt x="4513006" y="501445"/>
                  </a:ln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A2CDD7-D9CE-D18C-5D63-3C1B2ED6DF38}"/>
              </a:ext>
            </a:extLst>
          </p:cNvPr>
          <p:cNvGrpSpPr/>
          <p:nvPr/>
        </p:nvGrpSpPr>
        <p:grpSpPr>
          <a:xfrm>
            <a:off x="1056097" y="4399942"/>
            <a:ext cx="4796565" cy="442438"/>
            <a:chOff x="1054508" y="4399942"/>
            <a:chExt cx="4796565" cy="4424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C5E2635-6832-3760-766F-99D9A28DA846}"/>
                </a:ext>
              </a:extLst>
            </p:cNvPr>
            <p:cNvGrpSpPr/>
            <p:nvPr/>
          </p:nvGrpSpPr>
          <p:grpSpPr>
            <a:xfrm>
              <a:off x="1054508" y="4399942"/>
              <a:ext cx="344129" cy="314622"/>
              <a:chOff x="1366684" y="2054952"/>
              <a:chExt cx="344129" cy="31462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D4F2A-5074-37C1-2ECF-D13612B9F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748" y="2054952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D403085-CC3C-C920-D670-7190153D2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684" y="2251587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BFAEEC-F616-FAA9-CAE9-43203EDA9F01}"/>
                </a:ext>
              </a:extLst>
            </p:cNvPr>
            <p:cNvGrpSpPr/>
            <p:nvPr/>
          </p:nvGrpSpPr>
          <p:grpSpPr>
            <a:xfrm>
              <a:off x="2167617" y="4409774"/>
              <a:ext cx="344129" cy="314622"/>
              <a:chOff x="1366684" y="2054952"/>
              <a:chExt cx="344129" cy="31462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B62A80C-F97D-8634-6DE3-FE045806D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748" y="2054952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5C35513-D8F7-BC97-2212-8C55EBDF4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684" y="2251587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7A53FC8-E0AD-8CBE-FD96-707870850AFE}"/>
                </a:ext>
              </a:extLst>
            </p:cNvPr>
            <p:cNvGrpSpPr/>
            <p:nvPr/>
          </p:nvGrpSpPr>
          <p:grpSpPr>
            <a:xfrm>
              <a:off x="3280726" y="4409774"/>
              <a:ext cx="344129" cy="314622"/>
              <a:chOff x="1366684" y="2054952"/>
              <a:chExt cx="344129" cy="31462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0486FF6-9B3B-EA2D-8550-5741553013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748" y="2054952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5291055-C848-3FC4-C554-A87E6AF6A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684" y="2251587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D9196B-876F-A2D9-0C5B-26E46EE38005}"/>
                </a:ext>
              </a:extLst>
            </p:cNvPr>
            <p:cNvGrpSpPr/>
            <p:nvPr/>
          </p:nvGrpSpPr>
          <p:grpSpPr>
            <a:xfrm>
              <a:off x="4393835" y="4409774"/>
              <a:ext cx="344129" cy="314622"/>
              <a:chOff x="1366684" y="2054952"/>
              <a:chExt cx="344129" cy="314622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23B4465-94DB-FD1D-CA6A-016F90A846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748" y="2054952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DFB5B9E-465D-A312-D9A6-211891DB54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684" y="2251587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E844D18-AFD0-5B7D-D8B7-E887245D08D0}"/>
                </a:ext>
              </a:extLst>
            </p:cNvPr>
            <p:cNvGrpSpPr/>
            <p:nvPr/>
          </p:nvGrpSpPr>
          <p:grpSpPr>
            <a:xfrm>
              <a:off x="5506944" y="4527758"/>
              <a:ext cx="344129" cy="314622"/>
              <a:chOff x="1366684" y="2054952"/>
              <a:chExt cx="344129" cy="31462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D093485-4487-8D31-2E3C-70612A2B0B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748" y="2054952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B0EB637-5C97-904C-A5FF-E548FCC75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684" y="2251587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D58743-CCE6-C5C6-F4FA-C824D3C604A2}"/>
                </a:ext>
              </a:extLst>
            </p:cNvPr>
            <p:cNvSpPr/>
            <p:nvPr/>
          </p:nvSpPr>
          <p:spPr>
            <a:xfrm>
              <a:off x="1229032" y="4591665"/>
              <a:ext cx="4463845" cy="147483"/>
            </a:xfrm>
            <a:custGeom>
              <a:avLst/>
              <a:gdLst>
                <a:gd name="connsiteX0" fmla="*/ 0 w 4463845"/>
                <a:gd name="connsiteY0" fmla="*/ 0 h 147483"/>
                <a:gd name="connsiteX1" fmla="*/ 1120878 w 4463845"/>
                <a:gd name="connsiteY1" fmla="*/ 0 h 147483"/>
                <a:gd name="connsiteX2" fmla="*/ 2241755 w 4463845"/>
                <a:gd name="connsiteY2" fmla="*/ 19664 h 147483"/>
                <a:gd name="connsiteX3" fmla="*/ 3352800 w 4463845"/>
                <a:gd name="connsiteY3" fmla="*/ 19664 h 147483"/>
                <a:gd name="connsiteX4" fmla="*/ 4463845 w 4463845"/>
                <a:gd name="connsiteY4" fmla="*/ 147483 h 147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3845" h="147483">
                  <a:moveTo>
                    <a:pt x="0" y="0"/>
                  </a:moveTo>
                  <a:lnTo>
                    <a:pt x="1120878" y="0"/>
                  </a:lnTo>
                  <a:lnTo>
                    <a:pt x="2241755" y="19664"/>
                  </a:lnTo>
                  <a:lnTo>
                    <a:pt x="3352800" y="19664"/>
                  </a:lnTo>
                  <a:lnTo>
                    <a:pt x="4463845" y="147483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BCDD49E-DBD9-0EAA-F532-C96BA36A8B7A}"/>
              </a:ext>
            </a:extLst>
          </p:cNvPr>
          <p:cNvGrpSpPr/>
          <p:nvPr/>
        </p:nvGrpSpPr>
        <p:grpSpPr>
          <a:xfrm>
            <a:off x="1368273" y="2054952"/>
            <a:ext cx="1953253" cy="400110"/>
            <a:chOff x="1366684" y="2054952"/>
            <a:chExt cx="1953253" cy="40011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EBBE4C7-4F2E-5751-6D71-81816DB3A67B}"/>
                </a:ext>
              </a:extLst>
            </p:cNvPr>
            <p:cNvGrpSpPr/>
            <p:nvPr/>
          </p:nvGrpSpPr>
          <p:grpSpPr>
            <a:xfrm>
              <a:off x="1366684" y="2054952"/>
              <a:ext cx="344129" cy="314622"/>
              <a:chOff x="1366684" y="2054952"/>
              <a:chExt cx="344129" cy="314622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227CA43-4A1D-57A2-9DFF-C6AA500D9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748" y="2054952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F8F4D06-7BD7-8E41-949E-54B9C8E031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684" y="2251587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35B1A86-6F0A-B287-3B9E-D0C7BCCC4A5A}"/>
                </a:ext>
              </a:extLst>
            </p:cNvPr>
            <p:cNvSpPr txBox="1"/>
            <p:nvPr/>
          </p:nvSpPr>
          <p:spPr>
            <a:xfrm>
              <a:off x="1799303" y="2054952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16 Robots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F973F5D-85E6-6BB6-13D4-FBA258821974}"/>
              </a:ext>
            </a:extLst>
          </p:cNvPr>
          <p:cNvGrpSpPr/>
          <p:nvPr/>
        </p:nvGrpSpPr>
        <p:grpSpPr>
          <a:xfrm>
            <a:off x="1368273" y="2369575"/>
            <a:ext cx="1960625" cy="423821"/>
            <a:chOff x="1366684" y="2369574"/>
            <a:chExt cx="1960625" cy="4238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775D4A-FF22-4344-70B8-54A5FEF07CE1}"/>
                </a:ext>
              </a:extLst>
            </p:cNvPr>
            <p:cNvGrpSpPr/>
            <p:nvPr/>
          </p:nvGrpSpPr>
          <p:grpSpPr>
            <a:xfrm>
              <a:off x="1366684" y="2369574"/>
              <a:ext cx="363793" cy="344129"/>
              <a:chOff x="1366684" y="2369574"/>
              <a:chExt cx="363793" cy="34412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862F295-A81A-44A2-583D-44A908F4FF8A}"/>
                  </a:ext>
                </a:extLst>
              </p:cNvPr>
              <p:cNvCxnSpPr/>
              <p:nvPr/>
            </p:nvCxnSpPr>
            <p:spPr>
              <a:xfrm>
                <a:off x="1366684" y="2369574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084E89C-5636-4152-0F99-0FBC4851B65F}"/>
                  </a:ext>
                </a:extLst>
              </p:cNvPr>
              <p:cNvCxnSpPr/>
              <p:nvPr/>
            </p:nvCxnSpPr>
            <p:spPr>
              <a:xfrm flipV="1">
                <a:off x="1366684" y="2369574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2E54773-BD2C-6BB3-D4B7-CE548AB4F5B4}"/>
                </a:ext>
              </a:extLst>
            </p:cNvPr>
            <p:cNvSpPr txBox="1"/>
            <p:nvPr/>
          </p:nvSpPr>
          <p:spPr>
            <a:xfrm>
              <a:off x="1806675" y="2393285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36 Robots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189BFA4-5D02-6E14-6DAD-0FA8CCDD023A}"/>
              </a:ext>
            </a:extLst>
          </p:cNvPr>
          <p:cNvGrpSpPr/>
          <p:nvPr/>
        </p:nvGrpSpPr>
        <p:grpSpPr>
          <a:xfrm>
            <a:off x="3757057" y="2380938"/>
            <a:ext cx="1825435" cy="400110"/>
            <a:chOff x="3755468" y="2380938"/>
            <a:chExt cx="1825435" cy="4001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CA4BF8-9AE3-F259-3690-C7623C816495}"/>
                </a:ext>
              </a:extLst>
            </p:cNvPr>
            <p:cNvSpPr/>
            <p:nvPr/>
          </p:nvSpPr>
          <p:spPr>
            <a:xfrm>
              <a:off x="3755468" y="2438400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7886F2E-96AB-1DD7-70EA-D9EF18235AC1}"/>
                </a:ext>
              </a:extLst>
            </p:cNvPr>
            <p:cNvSpPr txBox="1"/>
            <p:nvPr/>
          </p:nvSpPr>
          <p:spPr>
            <a:xfrm>
              <a:off x="4060269" y="2380938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100 Robots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D2125D6-D55B-5E8B-3BBA-38284DBD4C8A}"/>
              </a:ext>
            </a:extLst>
          </p:cNvPr>
          <p:cNvGrpSpPr/>
          <p:nvPr/>
        </p:nvGrpSpPr>
        <p:grpSpPr>
          <a:xfrm>
            <a:off x="3708349" y="2054952"/>
            <a:ext cx="1863859" cy="403350"/>
            <a:chOff x="3706760" y="2054952"/>
            <a:chExt cx="1863859" cy="403350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DA0362D-FDA5-950C-D1BC-37E4E1D91DA6}"/>
                </a:ext>
              </a:extLst>
            </p:cNvPr>
            <p:cNvSpPr/>
            <p:nvPr/>
          </p:nvSpPr>
          <p:spPr>
            <a:xfrm>
              <a:off x="3706760" y="2054952"/>
              <a:ext cx="363793" cy="344119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D165074-ACB9-8F0D-6BE4-271ED696D816}"/>
                </a:ext>
              </a:extLst>
            </p:cNvPr>
            <p:cNvSpPr txBox="1"/>
            <p:nvPr/>
          </p:nvSpPr>
          <p:spPr>
            <a:xfrm>
              <a:off x="4049985" y="2058192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64 Robots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AFC4AB8F-FC17-4A0F-D0A2-7BE0157BE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6283" y="1933065"/>
            <a:ext cx="5756496" cy="40557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A57AB9-7D68-2366-ED81-1823372CBDB0}"/>
              </a:ext>
            </a:extLst>
          </p:cNvPr>
          <p:cNvGrpSpPr/>
          <p:nvPr/>
        </p:nvGrpSpPr>
        <p:grpSpPr>
          <a:xfrm>
            <a:off x="7249452" y="2164431"/>
            <a:ext cx="2011339" cy="412008"/>
            <a:chOff x="1366684" y="2054952"/>
            <a:chExt cx="1953253" cy="4001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B5AD-5B5E-7371-2183-C2F45836CBED}"/>
                </a:ext>
              </a:extLst>
            </p:cNvPr>
            <p:cNvGrpSpPr/>
            <p:nvPr/>
          </p:nvGrpSpPr>
          <p:grpSpPr>
            <a:xfrm>
              <a:off x="1366684" y="2054952"/>
              <a:ext cx="344129" cy="314622"/>
              <a:chOff x="1366684" y="2054952"/>
              <a:chExt cx="344129" cy="314622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342F6F0-8075-D904-58B1-FD420A5095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748" y="2054952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872AA56-DA26-7ABC-6AC3-CC595AC3A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684" y="2251587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943A1C-E6D5-59AC-BFF2-5C3DFD23E899}"/>
                </a:ext>
              </a:extLst>
            </p:cNvPr>
            <p:cNvSpPr txBox="1"/>
            <p:nvPr/>
          </p:nvSpPr>
          <p:spPr>
            <a:xfrm>
              <a:off x="1799303" y="2054952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16 Robots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AEE295-8AAA-227C-2544-0B7359EA1E9B}"/>
              </a:ext>
            </a:extLst>
          </p:cNvPr>
          <p:cNvGrpSpPr/>
          <p:nvPr/>
        </p:nvGrpSpPr>
        <p:grpSpPr>
          <a:xfrm>
            <a:off x="7249233" y="2478349"/>
            <a:ext cx="2018930" cy="436425"/>
            <a:chOff x="1366684" y="2369574"/>
            <a:chExt cx="1960625" cy="4238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224967-F712-993D-AFC5-D20296EC802A}"/>
                </a:ext>
              </a:extLst>
            </p:cNvPr>
            <p:cNvGrpSpPr/>
            <p:nvPr/>
          </p:nvGrpSpPr>
          <p:grpSpPr>
            <a:xfrm>
              <a:off x="1366684" y="2369574"/>
              <a:ext cx="363793" cy="344129"/>
              <a:chOff x="1366684" y="2369574"/>
              <a:chExt cx="363793" cy="34412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EEE1160-EB7C-E485-B96E-E8C696E11B74}"/>
                  </a:ext>
                </a:extLst>
              </p:cNvPr>
              <p:cNvCxnSpPr/>
              <p:nvPr/>
            </p:nvCxnSpPr>
            <p:spPr>
              <a:xfrm>
                <a:off x="1366684" y="2369574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47FFD8A-3835-E8CC-7FBB-34D355C85475}"/>
                  </a:ext>
                </a:extLst>
              </p:cNvPr>
              <p:cNvCxnSpPr/>
              <p:nvPr/>
            </p:nvCxnSpPr>
            <p:spPr>
              <a:xfrm flipV="1">
                <a:off x="1366684" y="2369574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6F68C4-BE05-76F1-ECFB-BEC0C2B5D0A0}"/>
                </a:ext>
              </a:extLst>
            </p:cNvPr>
            <p:cNvSpPr txBox="1"/>
            <p:nvPr/>
          </p:nvSpPr>
          <p:spPr>
            <a:xfrm>
              <a:off x="1806675" y="2393285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36 Robots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8E3D93-0896-8BD5-808B-B69BB0A27FFC}"/>
              </a:ext>
            </a:extLst>
          </p:cNvPr>
          <p:cNvGrpSpPr/>
          <p:nvPr/>
        </p:nvGrpSpPr>
        <p:grpSpPr>
          <a:xfrm>
            <a:off x="9642037" y="2490417"/>
            <a:ext cx="1879720" cy="412008"/>
            <a:chOff x="3755468" y="2380938"/>
            <a:chExt cx="1825435" cy="4001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5F9916-C253-CC13-559F-191A7E69819D}"/>
                </a:ext>
              </a:extLst>
            </p:cNvPr>
            <p:cNvSpPr/>
            <p:nvPr/>
          </p:nvSpPr>
          <p:spPr>
            <a:xfrm>
              <a:off x="3755468" y="2438400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3ECE89-EB0C-1917-CA41-411CFB13D01B}"/>
                </a:ext>
              </a:extLst>
            </p:cNvPr>
            <p:cNvSpPr txBox="1"/>
            <p:nvPr/>
          </p:nvSpPr>
          <p:spPr>
            <a:xfrm>
              <a:off x="4060269" y="2380938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100 Robots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B3D0B-A2B0-CCCE-9960-274A48C4C334}"/>
              </a:ext>
            </a:extLst>
          </p:cNvPr>
          <p:cNvGrpSpPr/>
          <p:nvPr/>
        </p:nvGrpSpPr>
        <p:grpSpPr>
          <a:xfrm>
            <a:off x="9592186" y="2164335"/>
            <a:ext cx="1919287" cy="415345"/>
            <a:chOff x="3706760" y="2054952"/>
            <a:chExt cx="1863859" cy="403350"/>
          </a:xfrm>
        </p:grpSpPr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E9DEA07A-EAE2-D72D-F6DD-8137E5259EFA}"/>
                </a:ext>
              </a:extLst>
            </p:cNvPr>
            <p:cNvSpPr/>
            <p:nvPr/>
          </p:nvSpPr>
          <p:spPr>
            <a:xfrm>
              <a:off x="3706760" y="2054952"/>
              <a:ext cx="363793" cy="344119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8193E0C-B291-87AC-39EA-05372CAA5BD7}"/>
                </a:ext>
              </a:extLst>
            </p:cNvPr>
            <p:cNvSpPr txBox="1"/>
            <p:nvPr/>
          </p:nvSpPr>
          <p:spPr>
            <a:xfrm>
              <a:off x="4049985" y="2058192"/>
              <a:ext cx="152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64 Robots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7E75D3F-53A7-100F-7C56-64B046F8C87F}"/>
              </a:ext>
            </a:extLst>
          </p:cNvPr>
          <p:cNvGrpSpPr/>
          <p:nvPr/>
        </p:nvGrpSpPr>
        <p:grpSpPr>
          <a:xfrm>
            <a:off x="6902774" y="4524019"/>
            <a:ext cx="4780763" cy="374597"/>
            <a:chOff x="1109509" y="4461084"/>
            <a:chExt cx="4642699" cy="36377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6E05943-2AE2-A966-C57A-38D635326DBA}"/>
                </a:ext>
              </a:extLst>
            </p:cNvPr>
            <p:cNvGrpSpPr/>
            <p:nvPr/>
          </p:nvGrpSpPr>
          <p:grpSpPr>
            <a:xfrm>
              <a:off x="1109509" y="4461084"/>
              <a:ext cx="344129" cy="314622"/>
              <a:chOff x="1528609" y="2254977"/>
              <a:chExt cx="344129" cy="314622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6A35BA8-CD33-9ECE-94DF-3FE906C62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673" y="2254977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8CD5F19-0A1C-5D31-0552-6A112F723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8609" y="2451612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EEDF967-0583-B2A4-446E-6E0F186CB21A}"/>
                </a:ext>
              </a:extLst>
            </p:cNvPr>
            <p:cNvGrpSpPr/>
            <p:nvPr/>
          </p:nvGrpSpPr>
          <p:grpSpPr>
            <a:xfrm>
              <a:off x="2176557" y="4461084"/>
              <a:ext cx="344129" cy="314622"/>
              <a:chOff x="1528609" y="2254977"/>
              <a:chExt cx="344129" cy="314622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D1F8D65-9B87-D3FC-1C3C-F0EFA6B92E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673" y="2254977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4DEF788-38D6-E82E-1B58-223A66AF82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8609" y="2451612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C6662B5-1238-66E8-25E6-4FC4639BC400}"/>
                </a:ext>
              </a:extLst>
            </p:cNvPr>
            <p:cNvGrpSpPr/>
            <p:nvPr/>
          </p:nvGrpSpPr>
          <p:grpSpPr>
            <a:xfrm>
              <a:off x="3254755" y="4461084"/>
              <a:ext cx="344129" cy="314622"/>
              <a:chOff x="1528609" y="2254977"/>
              <a:chExt cx="344129" cy="314622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62C8C53-97E0-D45D-8A04-DCC3E7C2CF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673" y="2254977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4D3037AF-9190-A69F-001F-9C96985F1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8609" y="2451612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DDA57EB-21E1-0BFB-C335-EBDDD577BB5F}"/>
                </a:ext>
              </a:extLst>
            </p:cNvPr>
            <p:cNvGrpSpPr/>
            <p:nvPr/>
          </p:nvGrpSpPr>
          <p:grpSpPr>
            <a:xfrm>
              <a:off x="4328959" y="4481660"/>
              <a:ext cx="344129" cy="314622"/>
              <a:chOff x="1528609" y="2254977"/>
              <a:chExt cx="344129" cy="314622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2F9A9A7-06F1-0162-5718-1CDA3CB6B8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673" y="2254977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6E514810-6272-576F-A230-266CE3610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8609" y="2451612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0F02692-7A46-0D1E-A59E-07BF497020E9}"/>
                </a:ext>
              </a:extLst>
            </p:cNvPr>
            <p:cNvGrpSpPr/>
            <p:nvPr/>
          </p:nvGrpSpPr>
          <p:grpSpPr>
            <a:xfrm>
              <a:off x="5408079" y="4510241"/>
              <a:ext cx="344129" cy="314622"/>
              <a:chOff x="1528609" y="2254977"/>
              <a:chExt cx="344129" cy="314622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7BDCF52-2722-069E-F248-ED55E9E33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673" y="2254977"/>
                <a:ext cx="4917" cy="3146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E800371-6186-BE98-03E8-93352D8B15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8609" y="2451612"/>
                <a:ext cx="3441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14319F0-0B69-2BA4-28A5-BD81062C1507}"/>
                </a:ext>
              </a:extLst>
            </p:cNvPr>
            <p:cNvSpPr/>
            <p:nvPr/>
          </p:nvSpPr>
          <p:spPr>
            <a:xfrm>
              <a:off x="1295400" y="4648200"/>
              <a:ext cx="4286250" cy="57150"/>
            </a:xfrm>
            <a:custGeom>
              <a:avLst/>
              <a:gdLst>
                <a:gd name="connsiteX0" fmla="*/ 0 w 4286250"/>
                <a:gd name="connsiteY0" fmla="*/ 0 h 57150"/>
                <a:gd name="connsiteX1" fmla="*/ 1057275 w 4286250"/>
                <a:gd name="connsiteY1" fmla="*/ 9525 h 57150"/>
                <a:gd name="connsiteX2" fmla="*/ 2143125 w 4286250"/>
                <a:gd name="connsiteY2" fmla="*/ 9525 h 57150"/>
                <a:gd name="connsiteX3" fmla="*/ 3219450 w 4286250"/>
                <a:gd name="connsiteY3" fmla="*/ 28575 h 57150"/>
                <a:gd name="connsiteX4" fmla="*/ 4286250 w 4286250"/>
                <a:gd name="connsiteY4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50" h="57150">
                  <a:moveTo>
                    <a:pt x="0" y="0"/>
                  </a:moveTo>
                  <a:lnTo>
                    <a:pt x="1057275" y="9525"/>
                  </a:lnTo>
                  <a:lnTo>
                    <a:pt x="2143125" y="9525"/>
                  </a:lnTo>
                  <a:lnTo>
                    <a:pt x="3219450" y="28575"/>
                  </a:lnTo>
                  <a:lnTo>
                    <a:pt x="4286250" y="5715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7975628-03CE-57F3-A6E7-F5EDDF00FD3A}"/>
              </a:ext>
            </a:extLst>
          </p:cNvPr>
          <p:cNvGrpSpPr/>
          <p:nvPr/>
        </p:nvGrpSpPr>
        <p:grpSpPr>
          <a:xfrm>
            <a:off x="6902261" y="4213561"/>
            <a:ext cx="4798539" cy="559704"/>
            <a:chOff x="1109509" y="4155973"/>
            <a:chExt cx="4659961" cy="543540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0C77DE27-D7F6-326A-D74D-9144BAE669B2}"/>
                </a:ext>
              </a:extLst>
            </p:cNvPr>
            <p:cNvGrpSpPr/>
            <p:nvPr/>
          </p:nvGrpSpPr>
          <p:grpSpPr>
            <a:xfrm>
              <a:off x="1109509" y="4166112"/>
              <a:ext cx="363793" cy="344129"/>
              <a:chOff x="6710209" y="3615180"/>
              <a:chExt cx="363793" cy="344129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5F788AC6-5D68-F1B9-33A0-80FF070BE86F}"/>
                  </a:ext>
                </a:extLst>
              </p:cNvPr>
              <p:cNvCxnSpPr/>
              <p:nvPr/>
            </p:nvCxnSpPr>
            <p:spPr>
              <a:xfrm>
                <a:off x="6710209" y="3615180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1F96820F-EABF-8428-7A07-617A92445FF6}"/>
                  </a:ext>
                </a:extLst>
              </p:cNvPr>
              <p:cNvCxnSpPr/>
              <p:nvPr/>
            </p:nvCxnSpPr>
            <p:spPr>
              <a:xfrm flipV="1">
                <a:off x="6710209" y="3615180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0EC9659-6058-FD20-F3BD-D6466D94ECF2}"/>
                </a:ext>
              </a:extLst>
            </p:cNvPr>
            <p:cNvGrpSpPr/>
            <p:nvPr/>
          </p:nvGrpSpPr>
          <p:grpSpPr>
            <a:xfrm>
              <a:off x="2183551" y="4156280"/>
              <a:ext cx="363793" cy="344129"/>
              <a:chOff x="6710209" y="3615180"/>
              <a:chExt cx="363793" cy="344129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F37DE1E-D82B-BA97-1CE2-7B8D10FE2C84}"/>
                  </a:ext>
                </a:extLst>
              </p:cNvPr>
              <p:cNvCxnSpPr/>
              <p:nvPr/>
            </p:nvCxnSpPr>
            <p:spPr>
              <a:xfrm>
                <a:off x="6710209" y="3615180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27B2378-626D-47BE-1DFF-D4D1DF674542}"/>
                  </a:ext>
                </a:extLst>
              </p:cNvPr>
              <p:cNvCxnSpPr/>
              <p:nvPr/>
            </p:nvCxnSpPr>
            <p:spPr>
              <a:xfrm flipV="1">
                <a:off x="6710209" y="3615180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AEB72CE-986F-9F6F-D5B5-0D43BE221A65}"/>
                </a:ext>
              </a:extLst>
            </p:cNvPr>
            <p:cNvGrpSpPr/>
            <p:nvPr/>
          </p:nvGrpSpPr>
          <p:grpSpPr>
            <a:xfrm>
              <a:off x="3257593" y="4155973"/>
              <a:ext cx="363793" cy="344129"/>
              <a:chOff x="6710209" y="3615180"/>
              <a:chExt cx="363793" cy="344129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83E6250-69F1-0E4A-24A3-96D680BC5209}"/>
                  </a:ext>
                </a:extLst>
              </p:cNvPr>
              <p:cNvCxnSpPr/>
              <p:nvPr/>
            </p:nvCxnSpPr>
            <p:spPr>
              <a:xfrm>
                <a:off x="6710209" y="3615180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7BB29285-B136-728E-EC4C-7D2A3204B6C3}"/>
                  </a:ext>
                </a:extLst>
              </p:cNvPr>
              <p:cNvCxnSpPr/>
              <p:nvPr/>
            </p:nvCxnSpPr>
            <p:spPr>
              <a:xfrm flipV="1">
                <a:off x="6710209" y="3615180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E1901DC-15CB-1FB9-847D-C56AEAD1989A}"/>
                </a:ext>
              </a:extLst>
            </p:cNvPr>
            <p:cNvGrpSpPr/>
            <p:nvPr/>
          </p:nvGrpSpPr>
          <p:grpSpPr>
            <a:xfrm>
              <a:off x="4331635" y="4165191"/>
              <a:ext cx="363793" cy="344129"/>
              <a:chOff x="6710209" y="3615180"/>
              <a:chExt cx="363793" cy="344129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6318452C-2DCD-4FAA-4794-ACA2D202621B}"/>
                  </a:ext>
                </a:extLst>
              </p:cNvPr>
              <p:cNvCxnSpPr/>
              <p:nvPr/>
            </p:nvCxnSpPr>
            <p:spPr>
              <a:xfrm>
                <a:off x="6710209" y="3615180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EE59787C-2B80-D152-92AA-29C77390CD7D}"/>
                  </a:ext>
                </a:extLst>
              </p:cNvPr>
              <p:cNvCxnSpPr/>
              <p:nvPr/>
            </p:nvCxnSpPr>
            <p:spPr>
              <a:xfrm flipV="1">
                <a:off x="6710209" y="3615180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6112C8E8-5C5E-BFBB-F269-149CE6E9F771}"/>
                </a:ext>
              </a:extLst>
            </p:cNvPr>
            <p:cNvGrpSpPr/>
            <p:nvPr/>
          </p:nvGrpSpPr>
          <p:grpSpPr>
            <a:xfrm>
              <a:off x="5405677" y="4355384"/>
              <a:ext cx="363793" cy="344129"/>
              <a:chOff x="6710209" y="3615180"/>
              <a:chExt cx="363793" cy="344129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477DABF-15A7-39DB-3DD9-AD236A2AD77D}"/>
                  </a:ext>
                </a:extLst>
              </p:cNvPr>
              <p:cNvCxnSpPr/>
              <p:nvPr/>
            </p:nvCxnSpPr>
            <p:spPr>
              <a:xfrm>
                <a:off x="6710209" y="3615180"/>
                <a:ext cx="344129" cy="334297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645D1DD-12C4-37FB-0D11-3C65516F408C}"/>
                  </a:ext>
                </a:extLst>
              </p:cNvPr>
              <p:cNvCxnSpPr/>
              <p:nvPr/>
            </p:nvCxnSpPr>
            <p:spPr>
              <a:xfrm flipV="1">
                <a:off x="6710209" y="3615180"/>
                <a:ext cx="363793" cy="34412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03E01DC-27E5-1C8D-3105-769B0A1111A3}"/>
                </a:ext>
              </a:extLst>
            </p:cNvPr>
            <p:cNvSpPr/>
            <p:nvPr/>
          </p:nvSpPr>
          <p:spPr>
            <a:xfrm>
              <a:off x="1276350" y="4333875"/>
              <a:ext cx="4333875" cy="200025"/>
            </a:xfrm>
            <a:custGeom>
              <a:avLst/>
              <a:gdLst>
                <a:gd name="connsiteX0" fmla="*/ 0 w 4333875"/>
                <a:gd name="connsiteY0" fmla="*/ 0 h 200025"/>
                <a:gd name="connsiteX1" fmla="*/ 1095375 w 4333875"/>
                <a:gd name="connsiteY1" fmla="*/ 9525 h 200025"/>
                <a:gd name="connsiteX2" fmla="*/ 2162175 w 4333875"/>
                <a:gd name="connsiteY2" fmla="*/ 0 h 200025"/>
                <a:gd name="connsiteX3" fmla="*/ 3248025 w 4333875"/>
                <a:gd name="connsiteY3" fmla="*/ 0 h 200025"/>
                <a:gd name="connsiteX4" fmla="*/ 4333875 w 4333875"/>
                <a:gd name="connsiteY4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75" h="200025">
                  <a:moveTo>
                    <a:pt x="0" y="0"/>
                  </a:moveTo>
                  <a:lnTo>
                    <a:pt x="1095375" y="9525"/>
                  </a:lnTo>
                  <a:lnTo>
                    <a:pt x="2162175" y="0"/>
                  </a:lnTo>
                  <a:lnTo>
                    <a:pt x="3248025" y="0"/>
                  </a:lnTo>
                  <a:lnTo>
                    <a:pt x="4333875" y="200025"/>
                  </a:ln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B97490A-0E8C-0616-CFC8-4B67D5CC87EA}"/>
              </a:ext>
            </a:extLst>
          </p:cNvPr>
          <p:cNvGrpSpPr/>
          <p:nvPr/>
        </p:nvGrpSpPr>
        <p:grpSpPr>
          <a:xfrm>
            <a:off x="6902279" y="3693879"/>
            <a:ext cx="4797890" cy="998606"/>
            <a:chOff x="1109508" y="3648965"/>
            <a:chExt cx="4659332" cy="969767"/>
          </a:xfrm>
        </p:grpSpPr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0F970480-993E-D277-057A-23177E514D02}"/>
                </a:ext>
              </a:extLst>
            </p:cNvPr>
            <p:cNvSpPr/>
            <p:nvPr/>
          </p:nvSpPr>
          <p:spPr>
            <a:xfrm>
              <a:off x="1109508" y="3648965"/>
              <a:ext cx="363793" cy="364236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Isosceles Triangle 147">
              <a:extLst>
                <a:ext uri="{FF2B5EF4-FFF2-40B4-BE49-F238E27FC236}">
                  <a16:creationId xmlns:a16="http://schemas.microsoft.com/office/drawing/2014/main" id="{76D8A4FB-6BA9-A236-8B09-124A78DE620B}"/>
                </a:ext>
              </a:extLst>
            </p:cNvPr>
            <p:cNvSpPr/>
            <p:nvPr/>
          </p:nvSpPr>
          <p:spPr>
            <a:xfrm>
              <a:off x="2166724" y="3659854"/>
              <a:ext cx="363793" cy="364236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Isosceles Triangle 148">
              <a:extLst>
                <a:ext uri="{FF2B5EF4-FFF2-40B4-BE49-F238E27FC236}">
                  <a16:creationId xmlns:a16="http://schemas.microsoft.com/office/drawing/2014/main" id="{249CB9E1-53B9-E622-F0FD-471936912EF4}"/>
                </a:ext>
              </a:extLst>
            </p:cNvPr>
            <p:cNvSpPr/>
            <p:nvPr/>
          </p:nvSpPr>
          <p:spPr>
            <a:xfrm>
              <a:off x="3252515" y="3661218"/>
              <a:ext cx="363793" cy="364236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Isosceles Triangle 149">
              <a:extLst>
                <a:ext uri="{FF2B5EF4-FFF2-40B4-BE49-F238E27FC236}">
                  <a16:creationId xmlns:a16="http://schemas.microsoft.com/office/drawing/2014/main" id="{EE956C06-E9A4-B997-A983-1BF64ECF3090}"/>
                </a:ext>
              </a:extLst>
            </p:cNvPr>
            <p:cNvSpPr/>
            <p:nvPr/>
          </p:nvSpPr>
          <p:spPr>
            <a:xfrm>
              <a:off x="4328781" y="3738782"/>
              <a:ext cx="363793" cy="364236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Isosceles Triangle 150">
              <a:extLst>
                <a:ext uri="{FF2B5EF4-FFF2-40B4-BE49-F238E27FC236}">
                  <a16:creationId xmlns:a16="http://schemas.microsoft.com/office/drawing/2014/main" id="{D94B7494-E580-8C84-F45E-41563136A600}"/>
                </a:ext>
              </a:extLst>
            </p:cNvPr>
            <p:cNvSpPr/>
            <p:nvPr/>
          </p:nvSpPr>
          <p:spPr>
            <a:xfrm>
              <a:off x="5405047" y="4254496"/>
              <a:ext cx="363793" cy="364236"/>
            </a:xfrm>
            <a:prstGeom prst="triangl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E27B368-35B2-372A-9B32-7E7E18B6DA21}"/>
                </a:ext>
              </a:extLst>
            </p:cNvPr>
            <p:cNvSpPr/>
            <p:nvPr/>
          </p:nvSpPr>
          <p:spPr>
            <a:xfrm>
              <a:off x="1266825" y="3867150"/>
              <a:ext cx="4333875" cy="619125"/>
            </a:xfrm>
            <a:custGeom>
              <a:avLst/>
              <a:gdLst>
                <a:gd name="connsiteX0" fmla="*/ 0 w 4333875"/>
                <a:gd name="connsiteY0" fmla="*/ 9525 h 619125"/>
                <a:gd name="connsiteX1" fmla="*/ 1095375 w 4333875"/>
                <a:gd name="connsiteY1" fmla="*/ 0 h 619125"/>
                <a:gd name="connsiteX2" fmla="*/ 2190750 w 4333875"/>
                <a:gd name="connsiteY2" fmla="*/ 19050 h 619125"/>
                <a:gd name="connsiteX3" fmla="*/ 3238500 w 4333875"/>
                <a:gd name="connsiteY3" fmla="*/ 95250 h 619125"/>
                <a:gd name="connsiteX4" fmla="*/ 4333875 w 4333875"/>
                <a:gd name="connsiteY4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75" h="619125">
                  <a:moveTo>
                    <a:pt x="0" y="9525"/>
                  </a:moveTo>
                  <a:lnTo>
                    <a:pt x="1095375" y="0"/>
                  </a:lnTo>
                  <a:lnTo>
                    <a:pt x="2190750" y="19050"/>
                  </a:lnTo>
                  <a:lnTo>
                    <a:pt x="3238500" y="95250"/>
                  </a:lnTo>
                  <a:lnTo>
                    <a:pt x="4333875" y="619125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59AFB7C-A335-62C2-6D28-92879312B389}"/>
              </a:ext>
            </a:extLst>
          </p:cNvPr>
          <p:cNvGrpSpPr/>
          <p:nvPr/>
        </p:nvGrpSpPr>
        <p:grpSpPr>
          <a:xfrm>
            <a:off x="6954167" y="2841803"/>
            <a:ext cx="4687768" cy="1702335"/>
            <a:chOff x="1158216" y="2817211"/>
            <a:chExt cx="4552390" cy="165317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B5B78D0-B443-EC25-88C7-AB26CFA1FB16}"/>
                </a:ext>
              </a:extLst>
            </p:cNvPr>
            <p:cNvSpPr/>
            <p:nvPr/>
          </p:nvSpPr>
          <p:spPr>
            <a:xfrm>
              <a:off x="1158216" y="2817211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A1D02A7-0DB9-7CD5-10EF-CFD608DB55A0}"/>
                </a:ext>
              </a:extLst>
            </p:cNvPr>
            <p:cNvSpPr/>
            <p:nvPr/>
          </p:nvSpPr>
          <p:spPr>
            <a:xfrm>
              <a:off x="2215432" y="2825773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BA42412-54C4-F3C4-CF39-0BF4D008B72E}"/>
                </a:ext>
              </a:extLst>
            </p:cNvPr>
            <p:cNvSpPr/>
            <p:nvPr/>
          </p:nvSpPr>
          <p:spPr>
            <a:xfrm>
              <a:off x="3291698" y="2920060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49A1438-A659-0040-94B2-8DA89A464D00}"/>
                </a:ext>
              </a:extLst>
            </p:cNvPr>
            <p:cNvSpPr/>
            <p:nvPr/>
          </p:nvSpPr>
          <p:spPr>
            <a:xfrm>
              <a:off x="4367964" y="3271522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3347599-73AF-14A8-000E-3CB612EED074}"/>
                </a:ext>
              </a:extLst>
            </p:cNvPr>
            <p:cNvSpPr/>
            <p:nvPr/>
          </p:nvSpPr>
          <p:spPr>
            <a:xfrm>
              <a:off x="5444230" y="4204009"/>
              <a:ext cx="266376" cy="266376"/>
            </a:xfrm>
            <a:prstGeom prst="rect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C53D105-443D-D708-6AE2-9074AE4EBD0E}"/>
                </a:ext>
              </a:extLst>
            </p:cNvPr>
            <p:cNvSpPr/>
            <p:nvPr/>
          </p:nvSpPr>
          <p:spPr>
            <a:xfrm>
              <a:off x="1285875" y="2962275"/>
              <a:ext cx="4295775" cy="1390650"/>
            </a:xfrm>
            <a:custGeom>
              <a:avLst/>
              <a:gdLst>
                <a:gd name="connsiteX0" fmla="*/ 0 w 4295775"/>
                <a:gd name="connsiteY0" fmla="*/ 0 h 1390650"/>
                <a:gd name="connsiteX1" fmla="*/ 1085850 w 4295775"/>
                <a:gd name="connsiteY1" fmla="*/ 9525 h 1390650"/>
                <a:gd name="connsiteX2" fmla="*/ 2152650 w 4295775"/>
                <a:gd name="connsiteY2" fmla="*/ 95250 h 1390650"/>
                <a:gd name="connsiteX3" fmla="*/ 3228975 w 4295775"/>
                <a:gd name="connsiteY3" fmla="*/ 457200 h 1390650"/>
                <a:gd name="connsiteX4" fmla="*/ 4295775 w 4295775"/>
                <a:gd name="connsiteY4" fmla="*/ 139065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5775" h="1390650">
                  <a:moveTo>
                    <a:pt x="0" y="0"/>
                  </a:moveTo>
                  <a:lnTo>
                    <a:pt x="1085850" y="9525"/>
                  </a:lnTo>
                  <a:lnTo>
                    <a:pt x="2152650" y="95250"/>
                  </a:lnTo>
                  <a:lnTo>
                    <a:pt x="3228975" y="457200"/>
                  </a:lnTo>
                  <a:lnTo>
                    <a:pt x="4295775" y="1390650"/>
                  </a:lnTo>
                </a:path>
              </a:pathLst>
            </a:custGeom>
            <a:noFill/>
            <a:ln w="38100"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07F7D4F-1B9C-FA2D-7CCD-1657BA76D5E9}"/>
              </a:ext>
            </a:extLst>
          </p:cNvPr>
          <p:cNvSpPr/>
          <p:nvPr/>
        </p:nvSpPr>
        <p:spPr>
          <a:xfrm>
            <a:off x="601913" y="1610057"/>
            <a:ext cx="11214298" cy="2043111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Higher density = More neighbors to track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Scales indefinitely at low enough density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AA71536-0A26-A0E7-5739-B036A3D01489}"/>
              </a:ext>
            </a:extLst>
          </p:cNvPr>
          <p:cNvGrpSpPr/>
          <p:nvPr/>
        </p:nvGrpSpPr>
        <p:grpSpPr>
          <a:xfrm>
            <a:off x="2265008" y="6354631"/>
            <a:ext cx="2984096" cy="527715"/>
            <a:chOff x="1044675" y="6280996"/>
            <a:chExt cx="2984096" cy="527715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5E4BF7B-908E-C749-D404-B706D77631E9}"/>
                </a:ext>
              </a:extLst>
            </p:cNvPr>
            <p:cNvCxnSpPr/>
            <p:nvPr/>
          </p:nvCxnSpPr>
          <p:spPr>
            <a:xfrm flipH="1">
              <a:off x="1102764" y="6280996"/>
              <a:ext cx="167877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B5C2D04-7C35-9B4D-7E92-4BB4FA86F515}"/>
                </a:ext>
              </a:extLst>
            </p:cNvPr>
            <p:cNvSpPr txBox="1"/>
            <p:nvPr/>
          </p:nvSpPr>
          <p:spPr>
            <a:xfrm>
              <a:off x="1044675" y="6408601"/>
              <a:ext cx="298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Greater spatial density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362B2B4-F135-0B6A-4D9D-E5AB532470FE}"/>
              </a:ext>
            </a:extLst>
          </p:cNvPr>
          <p:cNvGrpSpPr/>
          <p:nvPr/>
        </p:nvGrpSpPr>
        <p:grpSpPr>
          <a:xfrm>
            <a:off x="8642055" y="6353199"/>
            <a:ext cx="2984096" cy="527715"/>
            <a:chOff x="1044675" y="6280996"/>
            <a:chExt cx="2984096" cy="527715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81FDDDA-BED7-8207-76DD-9BC189BE3A35}"/>
                </a:ext>
              </a:extLst>
            </p:cNvPr>
            <p:cNvCxnSpPr/>
            <p:nvPr/>
          </p:nvCxnSpPr>
          <p:spPr>
            <a:xfrm flipH="1">
              <a:off x="1102764" y="6280996"/>
              <a:ext cx="167877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7A4EA6C-D4F6-F974-2D0E-58665383F675}"/>
                </a:ext>
              </a:extLst>
            </p:cNvPr>
            <p:cNvSpPr txBox="1"/>
            <p:nvPr/>
          </p:nvSpPr>
          <p:spPr>
            <a:xfrm>
              <a:off x="1044675" y="6408601"/>
              <a:ext cx="298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Greater spatial density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91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E722-E98E-B37F-7FEF-5F805132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814FD-5DAA-1C94-8CC6-502617A22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84" y="1536633"/>
            <a:ext cx="11773329" cy="532136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Handling faults in MRS requires dealing with the ‘physical’ part of cyber-physical systems </a:t>
            </a:r>
            <a:r>
              <a:rPr lang="en-US" sz="2800" i="1" dirty="0"/>
              <a:t>and</a:t>
            </a:r>
            <a:r>
              <a:rPr lang="en-US" sz="2800" dirty="0"/>
              <a:t> network dynamism + unreliability</a:t>
            </a:r>
            <a:endParaRPr lang="en-US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Goal</a:t>
            </a:r>
            <a:r>
              <a:rPr lang="en-US" sz="2800" dirty="0"/>
              <a:t>: Return a multi-robot system to correct behavior within</a:t>
            </a:r>
            <a:r>
              <a:rPr lang="en-US" sz="2800" i="1" dirty="0"/>
              <a:t> </a:t>
            </a:r>
            <a:r>
              <a:rPr lang="en-US" sz="2800" i="1" dirty="0">
                <a:solidFill>
                  <a:srgbClr val="0000FF"/>
                </a:solidFill>
              </a:rPr>
              <a:t>bounded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Approach</a:t>
            </a:r>
            <a:r>
              <a:rPr lang="en-US" sz="2800" b="1" dirty="0">
                <a:solidFill>
                  <a:schemeClr val="accent3"/>
                </a:solidFill>
              </a:rPr>
              <a:t>:</a:t>
            </a:r>
            <a:r>
              <a:rPr lang="en-US" sz="2800" dirty="0">
                <a:solidFill>
                  <a:schemeClr val="accent3"/>
                </a:solidFill>
              </a:rPr>
              <a:t> </a:t>
            </a:r>
            <a:r>
              <a:rPr lang="en-US" sz="2800" b="1" dirty="0">
                <a:solidFill>
                  <a:schemeClr val="accent3"/>
                </a:solidFill>
              </a:rPr>
              <a:t>Bounded-time interaction (BTI)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 i="1" dirty="0" err="1">
                <a:solidFill>
                  <a:schemeClr val="accent3"/>
                </a:solidFill>
              </a:rPr>
              <a:t>RoboRebound</a:t>
            </a:r>
            <a:r>
              <a:rPr lang="en-US" sz="2300" dirty="0"/>
              <a:t> provides BTI from faults in robots in a </a:t>
            </a:r>
            <a:r>
              <a:rPr lang="en-US" sz="2300" i="1" dirty="0">
                <a:solidFill>
                  <a:srgbClr val="0000FF"/>
                </a:solidFill>
              </a:rPr>
              <a:t>dynamic, unreliable network</a:t>
            </a:r>
            <a:endParaRPr lang="en-US" sz="900" i="1" dirty="0">
              <a:solidFill>
                <a:srgbClr val="0000F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/>
              <a:t>Requires adding </a:t>
            </a:r>
            <a:r>
              <a:rPr lang="en-US" sz="2300" i="1" dirty="0">
                <a:solidFill>
                  <a:srgbClr val="0000FF"/>
                </a:solidFill>
              </a:rPr>
              <a:t>two small trusted nodes </a:t>
            </a:r>
            <a:r>
              <a:rPr lang="en-US" sz="2300" dirty="0"/>
              <a:t>to make actions auditable</a:t>
            </a:r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/>
              <a:t>Robots need to acquire </a:t>
            </a:r>
            <a:r>
              <a:rPr lang="en-US" sz="2300" i="1" dirty="0">
                <a:solidFill>
                  <a:srgbClr val="0000FF"/>
                </a:solidFill>
              </a:rPr>
              <a:t>tokens</a:t>
            </a:r>
            <a:r>
              <a:rPr lang="en-US" sz="2300" dirty="0"/>
              <a:t> from auditors to continue operating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accent3"/>
                </a:solidFill>
              </a:rPr>
              <a:t>SecBot</a:t>
            </a:r>
            <a:r>
              <a:rPr lang="en-US" sz="2800" dirty="0"/>
              <a:t> is the first BTI-enabled hardware platform</a:t>
            </a:r>
            <a:endParaRPr lang="en-US" sz="2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Evaluation: </a:t>
            </a:r>
            <a:r>
              <a:rPr lang="en-US" sz="2800" dirty="0" err="1"/>
              <a:t>SecBot</a:t>
            </a:r>
            <a:r>
              <a:rPr lang="en-US" sz="2800" dirty="0"/>
              <a:t> &amp; ns-3 simulator</a:t>
            </a:r>
          </a:p>
          <a:p>
            <a:pPr lvl="1"/>
            <a:r>
              <a:rPr lang="en-US" sz="2300" dirty="0" err="1"/>
              <a:t>SecBot</a:t>
            </a:r>
            <a:r>
              <a:rPr lang="en-US" sz="2300" dirty="0"/>
              <a:t>: Microcontrollers can handle BTI load</a:t>
            </a:r>
          </a:p>
          <a:p>
            <a:pPr lvl="1"/>
            <a:r>
              <a:rPr lang="en-US" sz="2300" dirty="0"/>
              <a:t>ns-3: Overall overheads are manageable, even at scale</a:t>
            </a:r>
          </a:p>
          <a:p>
            <a:pPr lvl="1"/>
            <a:endParaRPr lang="en-US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2245B-5326-4F3E-B51D-D3DB289F3D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C1901-36BD-5011-C786-151FCF4BB1F3}"/>
              </a:ext>
            </a:extLst>
          </p:cNvPr>
          <p:cNvSpPr txBox="1"/>
          <p:nvPr/>
        </p:nvSpPr>
        <p:spPr>
          <a:xfrm>
            <a:off x="7581900" y="6131009"/>
            <a:ext cx="46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4541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0DE1-7F70-E331-D7DA-FDF6A1F3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BW + Storage as functions of flock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7B43C-9B59-7BBB-617C-5A6CE2EE2A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5278C-E7D6-B233-38EE-62A8CB9F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76" y="1800224"/>
            <a:ext cx="10549450" cy="436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77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D2FB-7BBE-F681-2961-FA7BB627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BW + Storage as functions of </a:t>
            </a:r>
            <a:r>
              <a:rPr lang="en-US" dirty="0" err="1"/>
              <a:t>f_max</a:t>
            </a:r>
            <a:r>
              <a:rPr lang="en-US" dirty="0"/>
              <a:t>, round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2AA9B-A49F-27D7-55FC-B02F111B82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3FD80-02DA-A2AB-2D25-180D63AC1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99" y="1592494"/>
            <a:ext cx="11764211" cy="46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3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9BFA-2CE9-716B-AE5A-EE0CD0AC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9A0136F-264F-A43F-351E-213928FDC26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5021483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Network is dynamic and unreliable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Inter-robot space large enough that a crash will not happen in the safe time bound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Lightweight cryptography is usable (Hash, MAC)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Adversary cannot modify circuit boards in robots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9A0136F-264F-A43F-351E-213928FDC2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7084" y="1536633"/>
                <a:ext cx="11358000" cy="5021483"/>
              </a:xfrm>
              <a:blipFill>
                <a:blip r:embed="rId2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1BAC3-FD46-9A1F-4772-F6E26EC2E5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17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0D6A-2853-58F1-1F8D-AF11421F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Implementation: </a:t>
            </a:r>
            <a:r>
              <a:rPr lang="en-US" dirty="0" err="1"/>
              <a:t>SecBot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871BB-BB21-A2A7-7F75-5D94538BD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84" y="1536633"/>
            <a:ext cx="11358000" cy="1892367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US" dirty="0"/>
              <a:t>Designed a BTI-capable robot for robotics research</a:t>
            </a:r>
          </a:p>
          <a:p>
            <a:pPr lvl="1"/>
            <a:r>
              <a:rPr lang="en-US" dirty="0"/>
              <a:t>4-core </a:t>
            </a:r>
            <a:r>
              <a:rPr lang="en-US" dirty="0" err="1"/>
              <a:t>TinkerBoard</a:t>
            </a:r>
            <a:r>
              <a:rPr lang="en-US" dirty="0"/>
              <a:t> S as the untrusted, complex node</a:t>
            </a:r>
          </a:p>
          <a:p>
            <a:pPr lvl="1"/>
            <a:r>
              <a:rPr lang="en-US" dirty="0"/>
              <a:t>1-core PIC32 microcontrollers for trusted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376C3-4154-EC30-9518-5CCE656B74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  <p:pic>
        <p:nvPicPr>
          <p:cNvPr id="6" name="Picture 5" descr="A green and yellow robot&#10;&#10;Description automatically generated">
            <a:extLst>
              <a:ext uri="{FF2B5EF4-FFF2-40B4-BE49-F238E27FC236}">
                <a16:creationId xmlns:a16="http://schemas.microsoft.com/office/drawing/2014/main" id="{45C09699-96A1-5AC3-F9D3-270BA8EF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1" t="10721"/>
          <a:stretch/>
        </p:blipFill>
        <p:spPr>
          <a:xfrm>
            <a:off x="7149092" y="135354"/>
            <a:ext cx="2022530" cy="1577413"/>
          </a:xfrm>
          <a:prstGeom prst="rect">
            <a:avLst/>
          </a:prstGeom>
        </p:spPr>
      </p:pic>
      <p:pic>
        <p:nvPicPr>
          <p:cNvPr id="8" name="Picture 7" descr="A green and yellow electronic device&#10;&#10;Description automatically generated">
            <a:extLst>
              <a:ext uri="{FF2B5EF4-FFF2-40B4-BE49-F238E27FC236}">
                <a16:creationId xmlns:a16="http://schemas.microsoft.com/office/drawing/2014/main" id="{93EC069C-E8FD-DF96-A351-A3D259B9F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66" t="19034" r="12235" b="6537"/>
          <a:stretch/>
        </p:blipFill>
        <p:spPr>
          <a:xfrm>
            <a:off x="9230110" y="135354"/>
            <a:ext cx="2779802" cy="15774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4C4D817-C837-DCAE-1BC8-DE7039715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3654" y="3313454"/>
            <a:ext cx="6792851" cy="3251531"/>
          </a:xfrm>
          <a:prstGeom prst="rect">
            <a:avLst/>
          </a:prstGeom>
        </p:spPr>
      </p:pic>
      <p:pic>
        <p:nvPicPr>
          <p:cNvPr id="7" name="Picture 6" descr="A close-up of a circuit board&#10;&#10;Description automatically generated">
            <a:extLst>
              <a:ext uri="{FF2B5EF4-FFF2-40B4-BE49-F238E27FC236}">
                <a16:creationId xmlns:a16="http://schemas.microsoft.com/office/drawing/2014/main" id="{0D2EEA54-3043-CD8B-2949-458C8D7F46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14" t="11437" r="8008" b="5431"/>
          <a:stretch/>
        </p:blipFill>
        <p:spPr>
          <a:xfrm>
            <a:off x="67567" y="3313454"/>
            <a:ext cx="4478063" cy="32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A8C5-1205-3638-6254-319B5B81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Implementation: </a:t>
            </a:r>
            <a:r>
              <a:rPr lang="en-US" dirty="0" err="1"/>
              <a:t>SecBot</a:t>
            </a:r>
            <a:r>
              <a:rPr lang="en-US" dirty="0"/>
              <a:t> Circuit 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D4181-3796-95DD-C290-A2425C286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85" y="1536633"/>
            <a:ext cx="4031859" cy="4555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Two DC motors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Four sensors:</a:t>
            </a:r>
          </a:p>
          <a:p>
            <a:pPr marL="514350" lvl="1" indent="0">
              <a:buNone/>
            </a:pPr>
            <a:r>
              <a:rPr lang="en-US" sz="2600" dirty="0"/>
              <a:t>  GNSS, IMU, 2 Encoders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Integrated radio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BTI option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Optional EEPROMs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2FCE4-D5DD-BBC1-B64A-1BEB1C4945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A5E8E-6E12-5311-2966-8ACFFC893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283" y="1356868"/>
            <a:ext cx="7145995" cy="52646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173F39-ED9A-C19D-B34B-91C53283D866}"/>
              </a:ext>
            </a:extLst>
          </p:cNvPr>
          <p:cNvSpPr/>
          <p:nvPr/>
        </p:nvSpPr>
        <p:spPr>
          <a:xfrm>
            <a:off x="5240338" y="1800225"/>
            <a:ext cx="1866900" cy="11430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Motor Driver &amp; Opto-Isolators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2AD724-0A21-BE80-9AD3-855EF6C98711}"/>
              </a:ext>
            </a:extLst>
          </p:cNvPr>
          <p:cNvSpPr/>
          <p:nvPr/>
        </p:nvSpPr>
        <p:spPr>
          <a:xfrm>
            <a:off x="7107239" y="1800226"/>
            <a:ext cx="1514475" cy="1000125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Motor Connectors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01F09-2ADD-81F0-C6D2-98630FC6C5A7}"/>
              </a:ext>
            </a:extLst>
          </p:cNvPr>
          <p:cNvSpPr/>
          <p:nvPr/>
        </p:nvSpPr>
        <p:spPr>
          <a:xfrm>
            <a:off x="4432282" y="2867025"/>
            <a:ext cx="941405" cy="16002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ln w="3175">
                  <a:noFill/>
                </a:ln>
                <a:solidFill>
                  <a:schemeClr val="bg1"/>
                </a:solidFill>
              </a:rPr>
              <a:t>Battery</a:t>
            </a:r>
          </a:p>
          <a:p>
            <a:pPr algn="ctr"/>
            <a:r>
              <a:rPr lang="en-US" sz="1700" dirty="0">
                <a:ln w="3175">
                  <a:noFill/>
                </a:ln>
                <a:solidFill>
                  <a:schemeClr val="bg1"/>
                </a:solidFill>
              </a:rPr>
              <a:t>Conn.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03A20A-E2C5-AF02-B5B1-970D48FD9998}"/>
              </a:ext>
            </a:extLst>
          </p:cNvPr>
          <p:cNvSpPr/>
          <p:nvPr/>
        </p:nvSpPr>
        <p:spPr>
          <a:xfrm>
            <a:off x="5373688" y="2943225"/>
            <a:ext cx="1143001" cy="1524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ln w="3175">
                  <a:noFill/>
                </a:ln>
                <a:solidFill>
                  <a:schemeClr val="bg1"/>
                </a:solidFill>
              </a:rPr>
              <a:t>Optional Common Ground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A015B3-706F-B515-E057-125FF6FDEFD4}"/>
              </a:ext>
            </a:extLst>
          </p:cNvPr>
          <p:cNvSpPr/>
          <p:nvPr/>
        </p:nvSpPr>
        <p:spPr>
          <a:xfrm>
            <a:off x="6516688" y="3019424"/>
            <a:ext cx="3348986" cy="216738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3175">
                  <a:noFill/>
                </a:ln>
                <a:solidFill>
                  <a:schemeClr val="bg1"/>
                </a:solidFill>
              </a:rPr>
              <a:t>Power Distribution &amp; Regulation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BC7A41-2CFE-B0C9-7F0F-4B3FA8826307}"/>
              </a:ext>
            </a:extLst>
          </p:cNvPr>
          <p:cNvSpPr/>
          <p:nvPr/>
        </p:nvSpPr>
        <p:spPr>
          <a:xfrm>
            <a:off x="8840789" y="5848351"/>
            <a:ext cx="2737489" cy="69532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TinkerBoard</a:t>
            </a:r>
            <a:r>
              <a:rPr lang="en-US" b="1" dirty="0"/>
              <a:t> Connector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491ACB6-1B60-8F62-CC11-C951E5F63D5A}"/>
              </a:ext>
            </a:extLst>
          </p:cNvPr>
          <p:cNvSpPr/>
          <p:nvPr/>
        </p:nvSpPr>
        <p:spPr>
          <a:xfrm>
            <a:off x="9981192" y="3019425"/>
            <a:ext cx="1152525" cy="1162050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GNSS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256622-4035-9100-1443-7CE54087E111}"/>
              </a:ext>
            </a:extLst>
          </p:cNvPr>
          <p:cNvSpPr/>
          <p:nvPr/>
        </p:nvSpPr>
        <p:spPr>
          <a:xfrm>
            <a:off x="10066916" y="4181476"/>
            <a:ext cx="781050" cy="1215033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956B96-3206-B053-4367-4A82D37F87D1}"/>
              </a:ext>
            </a:extLst>
          </p:cNvPr>
          <p:cNvSpPr/>
          <p:nvPr/>
        </p:nvSpPr>
        <p:spPr>
          <a:xfrm>
            <a:off x="11050589" y="4181476"/>
            <a:ext cx="409575" cy="695325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2A9B73-8333-3C46-2B44-284375051341}"/>
              </a:ext>
            </a:extLst>
          </p:cNvPr>
          <p:cNvSpPr/>
          <p:nvPr/>
        </p:nvSpPr>
        <p:spPr>
          <a:xfrm>
            <a:off x="7275271" y="5396509"/>
            <a:ext cx="1565516" cy="1147167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Actuator Node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355F6D3-EC97-9662-ADC4-6E2A4632EDBA}"/>
              </a:ext>
            </a:extLst>
          </p:cNvPr>
          <p:cNvSpPr/>
          <p:nvPr/>
        </p:nvSpPr>
        <p:spPr>
          <a:xfrm>
            <a:off x="9640888" y="1988476"/>
            <a:ext cx="1895660" cy="811875"/>
          </a:xfrm>
          <a:prstGeom prst="roundRect">
            <a:avLst/>
          </a:prstGeom>
          <a:solidFill>
            <a:srgbClr val="CC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Sensor Node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B8BB1F-A8FF-3D20-99BD-C8241AD3E113}"/>
              </a:ext>
            </a:extLst>
          </p:cNvPr>
          <p:cNvSpPr/>
          <p:nvPr/>
        </p:nvSpPr>
        <p:spPr>
          <a:xfrm>
            <a:off x="4854575" y="5235267"/>
            <a:ext cx="1314450" cy="1124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Radio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8B9226-0F1D-B419-33EA-92E114C77C4E}"/>
              </a:ext>
            </a:extLst>
          </p:cNvPr>
          <p:cNvSpPr/>
          <p:nvPr/>
        </p:nvSpPr>
        <p:spPr>
          <a:xfrm>
            <a:off x="6211887" y="5848350"/>
            <a:ext cx="1028699" cy="628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Antenna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AAA1462-20A0-362E-BABB-F543360F5735}"/>
              </a:ext>
            </a:extLst>
          </p:cNvPr>
          <p:cNvSpPr/>
          <p:nvPr/>
        </p:nvSpPr>
        <p:spPr>
          <a:xfrm>
            <a:off x="6211888" y="5186808"/>
            <a:ext cx="1028700" cy="62865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EEPROM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F1CCB7E-590A-9985-4DDB-DD09C94EF59C}"/>
              </a:ext>
            </a:extLst>
          </p:cNvPr>
          <p:cNvSpPr/>
          <p:nvPr/>
        </p:nvSpPr>
        <p:spPr>
          <a:xfrm>
            <a:off x="8612188" y="1806042"/>
            <a:ext cx="1028700" cy="628650"/>
          </a:xfrm>
          <a:prstGeom prst="roundRect">
            <a:avLst/>
          </a:prstGeom>
          <a:solidFill>
            <a:srgbClr val="CC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EEPROM</a:t>
            </a:r>
          </a:p>
        </p:txBody>
      </p:sp>
    </p:spTree>
    <p:extLst>
      <p:ext uri="{BB962C8B-B14F-4D97-AF65-F5344CB8AC3E}">
        <p14:creationId xmlns:p14="http://schemas.microsoft.com/office/powerpoint/2010/main" val="11464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A87D-FCCB-14B6-FA58-66EBA38D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SecBot</a:t>
            </a:r>
            <a:r>
              <a:rPr lang="en-US" dirty="0"/>
              <a:t> Microbenchmarks: Runtime &amp; 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C8EF0-4192-CC08-8931-D6B5A0A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84" y="1536633"/>
            <a:ext cx="11358000" cy="763500"/>
          </a:xfrm>
        </p:spPr>
        <p:txBody>
          <a:bodyPr>
            <a:normAutofit fontScale="92500" lnSpcReduction="20000"/>
          </a:bodyPr>
          <a:lstStyle/>
          <a:p>
            <a:pPr marL="25400" indent="0">
              <a:buNone/>
            </a:pPr>
            <a:r>
              <a:rPr lang="en-US" dirty="0"/>
              <a:t>Hash: SHA1, MAC: </a:t>
            </a:r>
            <a:r>
              <a:rPr lang="en-US" dirty="0" err="1"/>
              <a:t>LightMAC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8AE1C-E690-48A2-A77B-00A0891943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pic>
        <p:nvPicPr>
          <p:cNvPr id="125" name="Graphic 124">
            <a:extLst>
              <a:ext uri="{FF2B5EF4-FFF2-40B4-BE49-F238E27FC236}">
                <a16:creationId xmlns:a16="http://schemas.microsoft.com/office/drawing/2014/main" id="{13F07C1C-B2DE-1D64-AFB4-06A3BB8AF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463" y="2814124"/>
            <a:ext cx="5348355" cy="3403498"/>
          </a:xfrm>
          <a:prstGeom prst="rect">
            <a:avLst/>
          </a:prstGeom>
        </p:spPr>
      </p:pic>
      <p:grpSp>
        <p:nvGrpSpPr>
          <p:cNvPr id="183" name="Group 182">
            <a:extLst>
              <a:ext uri="{FF2B5EF4-FFF2-40B4-BE49-F238E27FC236}">
                <a16:creationId xmlns:a16="http://schemas.microsoft.com/office/drawing/2014/main" id="{4CA32E93-0DFB-0D45-86C5-6CC514BCFD13}"/>
              </a:ext>
            </a:extLst>
          </p:cNvPr>
          <p:cNvGrpSpPr/>
          <p:nvPr/>
        </p:nvGrpSpPr>
        <p:grpSpPr>
          <a:xfrm>
            <a:off x="1279781" y="3015093"/>
            <a:ext cx="4288042" cy="1399590"/>
            <a:chOff x="1278193" y="3015093"/>
            <a:chExt cx="4288042" cy="139959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83B415E-482D-8E2D-6436-E56FD7F8D222}"/>
                </a:ext>
              </a:extLst>
            </p:cNvPr>
            <p:cNvSpPr/>
            <p:nvPr/>
          </p:nvSpPr>
          <p:spPr>
            <a:xfrm>
              <a:off x="1278193" y="4178709"/>
              <a:ext cx="235974" cy="235974"/>
            </a:xfrm>
            <a:prstGeom prst="ellipse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ADCCE5D-045A-8E60-8D72-079EF8828EEA}"/>
                </a:ext>
              </a:extLst>
            </p:cNvPr>
            <p:cNvSpPr/>
            <p:nvPr/>
          </p:nvSpPr>
          <p:spPr>
            <a:xfrm>
              <a:off x="1961534" y="4052170"/>
              <a:ext cx="235974" cy="235974"/>
            </a:xfrm>
            <a:prstGeom prst="ellipse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49547AE-475A-FA80-BF79-1CF37BA1A076}"/>
                </a:ext>
              </a:extLst>
            </p:cNvPr>
            <p:cNvSpPr/>
            <p:nvPr/>
          </p:nvSpPr>
          <p:spPr>
            <a:xfrm>
              <a:off x="2630126" y="3904915"/>
              <a:ext cx="235974" cy="235974"/>
            </a:xfrm>
            <a:prstGeom prst="ellipse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40558CD-2344-5F7A-4EFA-068D5B53F823}"/>
                </a:ext>
              </a:extLst>
            </p:cNvPr>
            <p:cNvSpPr/>
            <p:nvPr/>
          </p:nvSpPr>
          <p:spPr>
            <a:xfrm>
              <a:off x="4675230" y="3260901"/>
              <a:ext cx="235974" cy="235974"/>
            </a:xfrm>
            <a:prstGeom prst="ellipse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97BCBCB-87BB-069D-A05F-DF8281B7832E}"/>
                </a:ext>
              </a:extLst>
            </p:cNvPr>
            <p:cNvSpPr/>
            <p:nvPr/>
          </p:nvSpPr>
          <p:spPr>
            <a:xfrm>
              <a:off x="3298718" y="3668941"/>
              <a:ext cx="235974" cy="235974"/>
            </a:xfrm>
            <a:prstGeom prst="ellipse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BBF609E-23BD-0784-93FE-89351DE0A3C2}"/>
                </a:ext>
              </a:extLst>
            </p:cNvPr>
            <p:cNvSpPr/>
            <p:nvPr/>
          </p:nvSpPr>
          <p:spPr>
            <a:xfrm>
              <a:off x="3986974" y="3462463"/>
              <a:ext cx="235974" cy="235974"/>
            </a:xfrm>
            <a:prstGeom prst="ellipse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993F636-B87E-E445-419F-28AACF3DEDB3}"/>
                </a:ext>
              </a:extLst>
            </p:cNvPr>
            <p:cNvSpPr/>
            <p:nvPr/>
          </p:nvSpPr>
          <p:spPr>
            <a:xfrm>
              <a:off x="5330261" y="3015093"/>
              <a:ext cx="235974" cy="235974"/>
            </a:xfrm>
            <a:prstGeom prst="ellipse">
              <a:avLst/>
            </a:prstGeom>
            <a:noFill/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43FC753-26B7-5204-838E-4B5101FD02A9}"/>
                </a:ext>
              </a:extLst>
            </p:cNvPr>
            <p:cNvSpPr/>
            <p:nvPr/>
          </p:nvSpPr>
          <p:spPr>
            <a:xfrm>
              <a:off x="1406013" y="3146323"/>
              <a:ext cx="4070555" cy="1150374"/>
            </a:xfrm>
            <a:custGeom>
              <a:avLst/>
              <a:gdLst>
                <a:gd name="connsiteX0" fmla="*/ 0 w 4070555"/>
                <a:gd name="connsiteY0" fmla="*/ 1150374 h 1150374"/>
                <a:gd name="connsiteX1" fmla="*/ 678426 w 4070555"/>
                <a:gd name="connsiteY1" fmla="*/ 1022554 h 1150374"/>
                <a:gd name="connsiteX2" fmla="*/ 1376516 w 4070555"/>
                <a:gd name="connsiteY2" fmla="*/ 845574 h 1150374"/>
                <a:gd name="connsiteX3" fmla="*/ 2035277 w 4070555"/>
                <a:gd name="connsiteY3" fmla="*/ 648929 h 1150374"/>
                <a:gd name="connsiteX4" fmla="*/ 2684206 w 4070555"/>
                <a:gd name="connsiteY4" fmla="*/ 442451 h 1150374"/>
                <a:gd name="connsiteX5" fmla="*/ 3392129 w 4070555"/>
                <a:gd name="connsiteY5" fmla="*/ 206477 h 1150374"/>
                <a:gd name="connsiteX6" fmla="*/ 4070555 w 4070555"/>
                <a:gd name="connsiteY6" fmla="*/ 0 h 115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70555" h="1150374">
                  <a:moveTo>
                    <a:pt x="0" y="1150374"/>
                  </a:moveTo>
                  <a:lnTo>
                    <a:pt x="678426" y="1022554"/>
                  </a:lnTo>
                  <a:lnTo>
                    <a:pt x="1376516" y="845574"/>
                  </a:lnTo>
                  <a:lnTo>
                    <a:pt x="2035277" y="648929"/>
                  </a:lnTo>
                  <a:lnTo>
                    <a:pt x="2684206" y="442451"/>
                  </a:lnTo>
                  <a:lnTo>
                    <a:pt x="3392129" y="206477"/>
                  </a:lnTo>
                  <a:lnTo>
                    <a:pt x="4070555" y="0"/>
                  </a:lnTo>
                </a:path>
              </a:pathLst>
            </a:custGeom>
            <a:noFill/>
            <a:ln w="57150">
              <a:solidFill>
                <a:srgbClr val="CC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3B5AA37B-C39F-29E6-EF8D-AB36DF86EC40}"/>
              </a:ext>
            </a:extLst>
          </p:cNvPr>
          <p:cNvGrpSpPr/>
          <p:nvPr/>
        </p:nvGrpSpPr>
        <p:grpSpPr>
          <a:xfrm>
            <a:off x="1279781" y="4425413"/>
            <a:ext cx="4288042" cy="940437"/>
            <a:chOff x="1278193" y="4425412"/>
            <a:chExt cx="4288042" cy="940437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6837ACC-6F34-D6D1-B80E-F6BA4FF27825}"/>
                </a:ext>
              </a:extLst>
            </p:cNvPr>
            <p:cNvSpPr/>
            <p:nvPr/>
          </p:nvSpPr>
          <p:spPr>
            <a:xfrm>
              <a:off x="1278193" y="5093109"/>
              <a:ext cx="235974" cy="2359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6EFEA2B-044B-23A1-DB13-A9F0DCAF2FE0}"/>
                </a:ext>
              </a:extLst>
            </p:cNvPr>
            <p:cNvSpPr/>
            <p:nvPr/>
          </p:nvSpPr>
          <p:spPr>
            <a:xfrm>
              <a:off x="1961534" y="5093109"/>
              <a:ext cx="235974" cy="2359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A13AEC8-855A-D276-F856-9A47EE37CBB2}"/>
                </a:ext>
              </a:extLst>
            </p:cNvPr>
            <p:cNvSpPr/>
            <p:nvPr/>
          </p:nvSpPr>
          <p:spPr>
            <a:xfrm>
              <a:off x="2630126" y="5129875"/>
              <a:ext cx="235974" cy="2359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FC41B80-F911-E5BC-0829-E8BA1E5268AE}"/>
                </a:ext>
              </a:extLst>
            </p:cNvPr>
            <p:cNvSpPr/>
            <p:nvPr/>
          </p:nvSpPr>
          <p:spPr>
            <a:xfrm>
              <a:off x="3308540" y="4903198"/>
              <a:ext cx="235974" cy="2359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A221877B-F09C-F00C-CBFC-C7EE93036FE3}"/>
                </a:ext>
              </a:extLst>
            </p:cNvPr>
            <p:cNvSpPr/>
            <p:nvPr/>
          </p:nvSpPr>
          <p:spPr>
            <a:xfrm>
              <a:off x="4001719" y="4754151"/>
              <a:ext cx="235974" cy="2359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DC79A8C-09B5-B208-2697-A47012BFDC62}"/>
                </a:ext>
              </a:extLst>
            </p:cNvPr>
            <p:cNvSpPr/>
            <p:nvPr/>
          </p:nvSpPr>
          <p:spPr>
            <a:xfrm>
              <a:off x="4675230" y="4628896"/>
              <a:ext cx="235974" cy="2359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7FB0070-C18B-CE86-1BC3-426DA03CED71}"/>
                </a:ext>
              </a:extLst>
            </p:cNvPr>
            <p:cNvSpPr/>
            <p:nvPr/>
          </p:nvSpPr>
          <p:spPr>
            <a:xfrm>
              <a:off x="5330261" y="4425412"/>
              <a:ext cx="235974" cy="2359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1442B71-12D5-30DE-EBE9-282E3F8CEA7D}"/>
                </a:ext>
              </a:extLst>
            </p:cNvPr>
            <p:cNvSpPr/>
            <p:nvPr/>
          </p:nvSpPr>
          <p:spPr>
            <a:xfrm>
              <a:off x="1386348" y="4542503"/>
              <a:ext cx="4080387" cy="688258"/>
            </a:xfrm>
            <a:custGeom>
              <a:avLst/>
              <a:gdLst>
                <a:gd name="connsiteX0" fmla="*/ 0 w 4080387"/>
                <a:gd name="connsiteY0" fmla="*/ 668594 h 688258"/>
                <a:gd name="connsiteX1" fmla="*/ 707923 w 4080387"/>
                <a:gd name="connsiteY1" fmla="*/ 678426 h 688258"/>
                <a:gd name="connsiteX2" fmla="*/ 1386349 w 4080387"/>
                <a:gd name="connsiteY2" fmla="*/ 688258 h 688258"/>
                <a:gd name="connsiteX3" fmla="*/ 2035278 w 4080387"/>
                <a:gd name="connsiteY3" fmla="*/ 481781 h 688258"/>
                <a:gd name="connsiteX4" fmla="*/ 2743200 w 4080387"/>
                <a:gd name="connsiteY4" fmla="*/ 334297 h 688258"/>
                <a:gd name="connsiteX5" fmla="*/ 3392129 w 4080387"/>
                <a:gd name="connsiteY5" fmla="*/ 196645 h 688258"/>
                <a:gd name="connsiteX6" fmla="*/ 4080387 w 4080387"/>
                <a:gd name="connsiteY6" fmla="*/ 0 h 68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0387" h="688258">
                  <a:moveTo>
                    <a:pt x="0" y="668594"/>
                  </a:moveTo>
                  <a:lnTo>
                    <a:pt x="707923" y="678426"/>
                  </a:lnTo>
                  <a:lnTo>
                    <a:pt x="1386349" y="688258"/>
                  </a:lnTo>
                  <a:lnTo>
                    <a:pt x="2035278" y="481781"/>
                  </a:lnTo>
                  <a:lnTo>
                    <a:pt x="2743200" y="334297"/>
                  </a:lnTo>
                  <a:lnTo>
                    <a:pt x="3392129" y="196645"/>
                  </a:lnTo>
                  <a:lnTo>
                    <a:pt x="4080387" y="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7A4E1A6-0390-5D1F-D6E3-A81DE4D54330}"/>
              </a:ext>
            </a:extLst>
          </p:cNvPr>
          <p:cNvGrpSpPr/>
          <p:nvPr/>
        </p:nvGrpSpPr>
        <p:grpSpPr>
          <a:xfrm>
            <a:off x="1542696" y="2885032"/>
            <a:ext cx="1459669" cy="369332"/>
            <a:chOff x="1541107" y="2885032"/>
            <a:chExt cx="1459669" cy="369332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91FEF33-5B23-6AF1-44CD-7F3C5BF2656A}"/>
                </a:ext>
              </a:extLst>
            </p:cNvPr>
            <p:cNvGrpSpPr/>
            <p:nvPr/>
          </p:nvGrpSpPr>
          <p:grpSpPr>
            <a:xfrm>
              <a:off x="1541107" y="2972553"/>
              <a:ext cx="523655" cy="235974"/>
              <a:chOff x="1541107" y="2972553"/>
              <a:chExt cx="523655" cy="235974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19643CE5-C676-31CC-4860-978C6E66F144}"/>
                  </a:ext>
                </a:extLst>
              </p:cNvPr>
              <p:cNvSpPr/>
              <p:nvPr/>
            </p:nvSpPr>
            <p:spPr>
              <a:xfrm>
                <a:off x="1667744" y="2972553"/>
                <a:ext cx="235974" cy="23597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081C9B3-A1A6-7365-6905-6B295C637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1107" y="3076385"/>
                <a:ext cx="523655" cy="239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AC4062FE-AE47-2DE4-6EB5-3274CA1C1389}"/>
                </a:ext>
              </a:extLst>
            </p:cNvPr>
            <p:cNvSpPr txBox="1"/>
            <p:nvPr/>
          </p:nvSpPr>
          <p:spPr>
            <a:xfrm>
              <a:off x="2047440" y="2885032"/>
              <a:ext cx="953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SHA-1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FD870B2-46CC-42A6-DDDB-4B8C945B6671}"/>
              </a:ext>
            </a:extLst>
          </p:cNvPr>
          <p:cNvGrpSpPr/>
          <p:nvPr/>
        </p:nvGrpSpPr>
        <p:grpSpPr>
          <a:xfrm>
            <a:off x="1523032" y="3204486"/>
            <a:ext cx="1726329" cy="369332"/>
            <a:chOff x="1521443" y="3204486"/>
            <a:chExt cx="1726329" cy="369332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945D1919-E9E4-0429-C553-0D25453A0CA9}"/>
                </a:ext>
              </a:extLst>
            </p:cNvPr>
            <p:cNvGrpSpPr/>
            <p:nvPr/>
          </p:nvGrpSpPr>
          <p:grpSpPr>
            <a:xfrm>
              <a:off x="1521443" y="3288297"/>
              <a:ext cx="505171" cy="235974"/>
              <a:chOff x="1521443" y="3288297"/>
              <a:chExt cx="505171" cy="235974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0AF8351B-E3E6-8AC1-3541-CCE6A91629FE}"/>
                  </a:ext>
                </a:extLst>
              </p:cNvPr>
              <p:cNvSpPr/>
              <p:nvPr/>
            </p:nvSpPr>
            <p:spPr>
              <a:xfrm>
                <a:off x="1652994" y="3288297"/>
                <a:ext cx="235974" cy="235974"/>
              </a:xfrm>
              <a:prstGeom prst="ellipse">
                <a:avLst/>
              </a:prstGeom>
              <a:noFill/>
              <a:ln>
                <a:solidFill>
                  <a:srgbClr val="CC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28BD55B-6182-3D67-4DD8-D196EBC96B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1443" y="3394097"/>
                <a:ext cx="505171" cy="9196"/>
              </a:xfrm>
              <a:prstGeom prst="line">
                <a:avLst/>
              </a:prstGeom>
              <a:ln w="38100">
                <a:solidFill>
                  <a:srgbClr val="CC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B9662C80-CA84-50D1-B167-EAD5579458FB}"/>
                </a:ext>
              </a:extLst>
            </p:cNvPr>
            <p:cNvSpPr txBox="1"/>
            <p:nvPr/>
          </p:nvSpPr>
          <p:spPr>
            <a:xfrm>
              <a:off x="2042545" y="3204486"/>
              <a:ext cx="1205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LightMAC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57" name="Graphic 156">
            <a:extLst>
              <a:ext uri="{FF2B5EF4-FFF2-40B4-BE49-F238E27FC236}">
                <a16:creationId xmlns:a16="http://schemas.microsoft.com/office/drawing/2014/main" id="{F9206878-2B85-0660-E3BD-380E703B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3934" y="2814124"/>
            <a:ext cx="5251111" cy="3403498"/>
          </a:xfrm>
          <a:prstGeom prst="rect">
            <a:avLst/>
          </a:prstGeom>
        </p:spPr>
      </p:pic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FCAECF7-1629-B308-FC16-ED933AA00081}"/>
              </a:ext>
            </a:extLst>
          </p:cNvPr>
          <p:cNvGrpSpPr/>
          <p:nvPr/>
        </p:nvGrpSpPr>
        <p:grpSpPr>
          <a:xfrm>
            <a:off x="7468320" y="2968843"/>
            <a:ext cx="1487435" cy="369332"/>
            <a:chOff x="7466731" y="2968843"/>
            <a:chExt cx="1487435" cy="369332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76B0D07-3A81-875F-8EAB-CD4C2078C943}"/>
                </a:ext>
              </a:extLst>
            </p:cNvPr>
            <p:cNvSpPr/>
            <p:nvPr/>
          </p:nvSpPr>
          <p:spPr>
            <a:xfrm>
              <a:off x="7610572" y="3003933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957934BC-177B-02F0-F8E7-6E2EA8332817}"/>
                </a:ext>
              </a:extLst>
            </p:cNvPr>
            <p:cNvCxnSpPr>
              <a:cxnSpLocks/>
            </p:cNvCxnSpPr>
            <p:nvPr/>
          </p:nvCxnSpPr>
          <p:spPr>
            <a:xfrm>
              <a:off x="7466731" y="3130688"/>
              <a:ext cx="523655" cy="239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F138823E-D468-D8BB-6365-EF72225D848E}"/>
                </a:ext>
              </a:extLst>
            </p:cNvPr>
            <p:cNvSpPr txBox="1"/>
            <p:nvPr/>
          </p:nvSpPr>
          <p:spPr>
            <a:xfrm>
              <a:off x="8000830" y="2968843"/>
              <a:ext cx="953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Input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1199CB05-D7A6-3807-9200-D879C1539C9B}"/>
              </a:ext>
            </a:extLst>
          </p:cNvPr>
          <p:cNvGrpSpPr/>
          <p:nvPr/>
        </p:nvGrpSpPr>
        <p:grpSpPr>
          <a:xfrm>
            <a:off x="7465754" y="3288297"/>
            <a:ext cx="1736996" cy="369332"/>
            <a:chOff x="7464166" y="3288297"/>
            <a:chExt cx="1736996" cy="3693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AEC7DDF-5F01-A9EC-DACA-AA19C6B9017C}"/>
                </a:ext>
              </a:extLst>
            </p:cNvPr>
            <p:cNvSpPr/>
            <p:nvPr/>
          </p:nvSpPr>
          <p:spPr>
            <a:xfrm>
              <a:off x="7606929" y="3383804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AF4E2E06-938F-4E24-C64A-0732A4F8C0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166" y="3497193"/>
              <a:ext cx="505171" cy="91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2291D1A3-CEB1-03C6-DFCA-2EB1DDCB5186}"/>
                </a:ext>
              </a:extLst>
            </p:cNvPr>
            <p:cNvSpPr txBox="1"/>
            <p:nvPr/>
          </p:nvSpPr>
          <p:spPr>
            <a:xfrm>
              <a:off x="7995935" y="3288297"/>
              <a:ext cx="1205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Output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41AAF1B-2667-4FEF-8C2E-FB5DDC97CBE2}"/>
              </a:ext>
            </a:extLst>
          </p:cNvPr>
          <p:cNvGrpSpPr/>
          <p:nvPr/>
        </p:nvGrpSpPr>
        <p:grpSpPr>
          <a:xfrm>
            <a:off x="7115629" y="3054212"/>
            <a:ext cx="4061410" cy="2289027"/>
            <a:chOff x="7114041" y="3054211"/>
            <a:chExt cx="4061410" cy="2289027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3FA863E-AB8A-F9AE-1FF7-074C7206973C}"/>
                </a:ext>
              </a:extLst>
            </p:cNvPr>
            <p:cNvSpPr/>
            <p:nvPr/>
          </p:nvSpPr>
          <p:spPr>
            <a:xfrm>
              <a:off x="7114041" y="5107264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05369AC-128D-7E7B-0394-9A87110E24A2}"/>
                </a:ext>
              </a:extLst>
            </p:cNvPr>
            <p:cNvSpPr/>
            <p:nvPr/>
          </p:nvSpPr>
          <p:spPr>
            <a:xfrm>
              <a:off x="7754412" y="4837471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BB83E247-32B6-A329-163C-3D2ECFF5EE01}"/>
                </a:ext>
              </a:extLst>
            </p:cNvPr>
            <p:cNvSpPr/>
            <p:nvPr/>
          </p:nvSpPr>
          <p:spPr>
            <a:xfrm>
              <a:off x="8401257" y="4518177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D040BC-5116-2BE1-316B-7CA353623E11}"/>
                </a:ext>
              </a:extLst>
            </p:cNvPr>
            <p:cNvSpPr/>
            <p:nvPr/>
          </p:nvSpPr>
          <p:spPr>
            <a:xfrm>
              <a:off x="9028438" y="4031739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F0B8876-4BB5-9F4D-561A-83359A6D3D90}"/>
                </a:ext>
              </a:extLst>
            </p:cNvPr>
            <p:cNvSpPr/>
            <p:nvPr/>
          </p:nvSpPr>
          <p:spPr>
            <a:xfrm>
              <a:off x="9655619" y="3800939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BC5A461-C546-BE59-0621-21B958BF494D}"/>
                </a:ext>
              </a:extLst>
            </p:cNvPr>
            <p:cNvSpPr/>
            <p:nvPr/>
          </p:nvSpPr>
          <p:spPr>
            <a:xfrm>
              <a:off x="10302464" y="3452155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37536D0-095B-2A45-B5B1-4B02392FDCBD}"/>
                </a:ext>
              </a:extLst>
            </p:cNvPr>
            <p:cNvSpPr/>
            <p:nvPr/>
          </p:nvSpPr>
          <p:spPr>
            <a:xfrm>
              <a:off x="10939477" y="3054211"/>
              <a:ext cx="235974" cy="23597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B33145D-6670-6126-4F33-C44C80D48B28}"/>
                </a:ext>
              </a:extLst>
            </p:cNvPr>
            <p:cNvSpPr/>
            <p:nvPr/>
          </p:nvSpPr>
          <p:spPr>
            <a:xfrm>
              <a:off x="7236542" y="3175819"/>
              <a:ext cx="3834581" cy="2054942"/>
            </a:xfrm>
            <a:custGeom>
              <a:avLst/>
              <a:gdLst>
                <a:gd name="connsiteX0" fmla="*/ 0 w 3834581"/>
                <a:gd name="connsiteY0" fmla="*/ 2054942 h 2054942"/>
                <a:gd name="connsiteX1" fmla="*/ 639097 w 3834581"/>
                <a:gd name="connsiteY1" fmla="*/ 1779639 h 2054942"/>
                <a:gd name="connsiteX2" fmla="*/ 1288026 w 3834581"/>
                <a:gd name="connsiteY2" fmla="*/ 1474839 h 2054942"/>
                <a:gd name="connsiteX3" fmla="*/ 1897626 w 3834581"/>
                <a:gd name="connsiteY3" fmla="*/ 983226 h 2054942"/>
                <a:gd name="connsiteX4" fmla="*/ 2556387 w 3834581"/>
                <a:gd name="connsiteY4" fmla="*/ 747252 h 2054942"/>
                <a:gd name="connsiteX5" fmla="*/ 3195484 w 3834581"/>
                <a:gd name="connsiteY5" fmla="*/ 393291 h 2054942"/>
                <a:gd name="connsiteX6" fmla="*/ 3834581 w 3834581"/>
                <a:gd name="connsiteY6" fmla="*/ 0 h 205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4581" h="2054942">
                  <a:moveTo>
                    <a:pt x="0" y="2054942"/>
                  </a:moveTo>
                  <a:lnTo>
                    <a:pt x="639097" y="1779639"/>
                  </a:lnTo>
                  <a:lnTo>
                    <a:pt x="1288026" y="1474839"/>
                  </a:lnTo>
                  <a:lnTo>
                    <a:pt x="1897626" y="983226"/>
                  </a:lnTo>
                  <a:lnTo>
                    <a:pt x="2556387" y="747252"/>
                  </a:lnTo>
                  <a:lnTo>
                    <a:pt x="3195484" y="393291"/>
                  </a:lnTo>
                  <a:lnTo>
                    <a:pt x="3834581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5B7F4E3-1D76-9177-1DE8-55303C4E8200}"/>
              </a:ext>
            </a:extLst>
          </p:cNvPr>
          <p:cNvGrpSpPr/>
          <p:nvPr/>
        </p:nvGrpSpPr>
        <p:grpSpPr>
          <a:xfrm>
            <a:off x="7101056" y="3230920"/>
            <a:ext cx="4075969" cy="1908253"/>
            <a:chOff x="7099467" y="3230919"/>
            <a:chExt cx="4075969" cy="1908253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69A1B4A6-772D-921F-9D2B-F84E7CCA3ABB}"/>
                </a:ext>
              </a:extLst>
            </p:cNvPr>
            <p:cNvSpPr/>
            <p:nvPr/>
          </p:nvSpPr>
          <p:spPr>
            <a:xfrm>
              <a:off x="7099467" y="4903198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25EB2D76-1413-9575-9A15-516D100F6C9A}"/>
                </a:ext>
              </a:extLst>
            </p:cNvPr>
            <p:cNvSpPr/>
            <p:nvPr/>
          </p:nvSpPr>
          <p:spPr>
            <a:xfrm>
              <a:off x="7754412" y="4593932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7B017B7-F854-59C8-30AF-ABFFE5B34DEF}"/>
                </a:ext>
              </a:extLst>
            </p:cNvPr>
            <p:cNvSpPr/>
            <p:nvPr/>
          </p:nvSpPr>
          <p:spPr>
            <a:xfrm>
              <a:off x="10939462" y="3230919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6C9386A-4A5A-F5CD-126C-C5772FA0D04D}"/>
                </a:ext>
              </a:extLst>
            </p:cNvPr>
            <p:cNvSpPr/>
            <p:nvPr/>
          </p:nvSpPr>
          <p:spPr>
            <a:xfrm>
              <a:off x="7226710" y="3352800"/>
              <a:ext cx="3854245" cy="1671484"/>
            </a:xfrm>
            <a:custGeom>
              <a:avLst/>
              <a:gdLst>
                <a:gd name="connsiteX0" fmla="*/ 0 w 3854245"/>
                <a:gd name="connsiteY0" fmla="*/ 1671484 h 1671484"/>
                <a:gd name="connsiteX1" fmla="*/ 648929 w 3854245"/>
                <a:gd name="connsiteY1" fmla="*/ 1366684 h 1671484"/>
                <a:gd name="connsiteX2" fmla="*/ 1297858 w 3854245"/>
                <a:gd name="connsiteY2" fmla="*/ 1219200 h 1671484"/>
                <a:gd name="connsiteX3" fmla="*/ 1936955 w 3854245"/>
                <a:gd name="connsiteY3" fmla="*/ 983226 h 1671484"/>
                <a:gd name="connsiteX4" fmla="*/ 2556387 w 3854245"/>
                <a:gd name="connsiteY4" fmla="*/ 678426 h 1671484"/>
                <a:gd name="connsiteX5" fmla="*/ 3195484 w 3854245"/>
                <a:gd name="connsiteY5" fmla="*/ 353961 h 1671484"/>
                <a:gd name="connsiteX6" fmla="*/ 3854245 w 3854245"/>
                <a:gd name="connsiteY6" fmla="*/ 0 h 167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4245" h="1671484">
                  <a:moveTo>
                    <a:pt x="0" y="1671484"/>
                  </a:moveTo>
                  <a:lnTo>
                    <a:pt x="648929" y="1366684"/>
                  </a:lnTo>
                  <a:lnTo>
                    <a:pt x="1297858" y="1219200"/>
                  </a:lnTo>
                  <a:lnTo>
                    <a:pt x="1936955" y="983226"/>
                  </a:lnTo>
                  <a:lnTo>
                    <a:pt x="2556387" y="678426"/>
                  </a:lnTo>
                  <a:lnTo>
                    <a:pt x="3195484" y="353961"/>
                  </a:lnTo>
                  <a:lnTo>
                    <a:pt x="3854245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D310338-9E28-7C1F-8AAA-6C3D07E91FB1}"/>
                </a:ext>
              </a:extLst>
            </p:cNvPr>
            <p:cNvSpPr/>
            <p:nvPr/>
          </p:nvSpPr>
          <p:spPr>
            <a:xfrm>
              <a:off x="8381590" y="4457011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896B0CA5-EAD2-8174-D58F-8C82B0E155B5}"/>
                </a:ext>
              </a:extLst>
            </p:cNvPr>
            <p:cNvSpPr/>
            <p:nvPr/>
          </p:nvSpPr>
          <p:spPr>
            <a:xfrm>
              <a:off x="9028432" y="4211938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D8E09C6B-A4D6-98A7-6279-D5C861C32338}"/>
                </a:ext>
              </a:extLst>
            </p:cNvPr>
            <p:cNvSpPr/>
            <p:nvPr/>
          </p:nvSpPr>
          <p:spPr>
            <a:xfrm>
              <a:off x="9655610" y="3907873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E3ABF9D-8B60-36D3-616D-3CD8CEC0759C}"/>
                </a:ext>
              </a:extLst>
            </p:cNvPr>
            <p:cNvSpPr/>
            <p:nvPr/>
          </p:nvSpPr>
          <p:spPr>
            <a:xfrm>
              <a:off x="10292620" y="3574312"/>
              <a:ext cx="235974" cy="235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103F5D51-E365-56EF-81B1-44BD11609E58}"/>
              </a:ext>
            </a:extLst>
          </p:cNvPr>
          <p:cNvSpPr/>
          <p:nvPr/>
        </p:nvSpPr>
        <p:spPr>
          <a:xfrm>
            <a:off x="416918" y="1589442"/>
            <a:ext cx="11039085" cy="1831482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can use these microbenchmarks to extrapolate total overheads for running a BTI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E1FB2C-6253-B89E-87DF-B89DB26D5904}"/>
                  </a:ext>
                </a:extLst>
              </p:cNvPr>
              <p:cNvSpPr txBox="1"/>
              <p:nvPr/>
            </p:nvSpPr>
            <p:spPr>
              <a:xfrm>
                <a:off x="1294521" y="4783883"/>
                <a:ext cx="9778190" cy="193899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4s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Wireless state exchange T = 1.5s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Control period T = 0.25s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Each robot has ten neighbors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E1FB2C-6253-B89E-87DF-B89DB26D5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21" y="4783883"/>
                <a:ext cx="9778190" cy="1938992"/>
              </a:xfrm>
              <a:prstGeom prst="rect">
                <a:avLst/>
              </a:prstGeom>
              <a:blipFill>
                <a:blip r:embed="rId6"/>
                <a:stretch>
                  <a:fillRect l="-747" t="-2188" b="-59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03423-0717-D101-3A32-379B878B35A1}"/>
              </a:ext>
            </a:extLst>
          </p:cNvPr>
          <p:cNvCxnSpPr/>
          <p:nvPr/>
        </p:nvCxnSpPr>
        <p:spPr>
          <a:xfrm>
            <a:off x="6343394" y="4903198"/>
            <a:ext cx="0" cy="174340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1597352-1677-E279-BA54-E9A73E9D0103}"/>
              </a:ext>
            </a:extLst>
          </p:cNvPr>
          <p:cNvSpPr txBox="1"/>
          <p:nvPr/>
        </p:nvSpPr>
        <p:spPr>
          <a:xfrm>
            <a:off x="6510544" y="4903198"/>
            <a:ext cx="4430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00FF"/>
                </a:solidFill>
              </a:rPr>
              <a:t>Sensor Node Core Utilization: 5.99%</a:t>
            </a:r>
          </a:p>
          <a:p>
            <a:endParaRPr lang="en-US" sz="2000" dirty="0"/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Actuator Node Core Utilization:  17.28%</a:t>
            </a:r>
          </a:p>
        </p:txBody>
      </p:sp>
    </p:spTree>
    <p:extLst>
      <p:ext uri="{BB962C8B-B14F-4D97-AF65-F5344CB8AC3E}">
        <p14:creationId xmlns:p14="http://schemas.microsoft.com/office/powerpoint/2010/main" val="18486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6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84"/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Problem Overview</a:t>
            </a:r>
            <a:endParaRPr dirty="0"/>
          </a:p>
        </p:txBody>
      </p:sp>
      <p:sp>
        <p:nvSpPr>
          <p:cNvPr id="2123" name="Google Shape;2123;p84"/>
          <p:cNvSpPr txBox="1">
            <a:spLocks noGrp="1"/>
          </p:cNvSpPr>
          <p:nvPr>
            <p:ph type="body" idx="1"/>
          </p:nvPr>
        </p:nvSpPr>
        <p:spPr>
          <a:xfrm>
            <a:off x="417088" y="1536631"/>
            <a:ext cx="11358000" cy="14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With only a few robots, adversaries can disrupt entire system</a:t>
            </a:r>
            <a:endParaRPr dirty="0"/>
          </a:p>
        </p:txBody>
      </p:sp>
      <p:sp>
        <p:nvSpPr>
          <p:cNvPr id="2124" name="Google Shape;2124;p84"/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12E93E6-C071-D5F1-E3CE-D2A3198B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54" y="2454633"/>
            <a:ext cx="381000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5FDFDE-D9B3-365C-7701-96447F1E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13" y="2523904"/>
            <a:ext cx="381000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6D7C2E-C8A3-FE17-DDFC-6317CC95301B}"/>
              </a:ext>
            </a:extLst>
          </p:cNvPr>
          <p:cNvSpPr txBox="1"/>
          <p:nvPr/>
        </p:nvSpPr>
        <p:spPr>
          <a:xfrm>
            <a:off x="1860748" y="6333904"/>
            <a:ext cx="3592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No Fault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5711C-CFFA-EE9C-B2F3-28FD3BBE6D10}"/>
              </a:ext>
            </a:extLst>
          </p:cNvPr>
          <p:cNvSpPr txBox="1"/>
          <p:nvPr/>
        </p:nvSpPr>
        <p:spPr>
          <a:xfrm>
            <a:off x="6839278" y="6333904"/>
            <a:ext cx="3592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Fault with No Protection</a:t>
            </a:r>
          </a:p>
        </p:txBody>
      </p:sp>
      <p:sp>
        <p:nvSpPr>
          <p:cNvPr id="2131" name="Google Shape;2131;p84"/>
          <p:cNvSpPr/>
          <p:nvPr/>
        </p:nvSpPr>
        <p:spPr>
          <a:xfrm>
            <a:off x="303072" y="2248981"/>
            <a:ext cx="11358000" cy="238248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600" b="1" dirty="0">
                <a:solidFill>
                  <a:srgbClr val="007F00"/>
                </a:solidFill>
              </a:rPr>
              <a:t>Goal</a:t>
            </a:r>
            <a:r>
              <a:rPr lang="en" sz="3600" dirty="0"/>
              <a:t>: Develop a technique that can, </a:t>
            </a:r>
            <a:r>
              <a:rPr lang="en" sz="3600" i="1" dirty="0"/>
              <a:t>in bounded time,</a:t>
            </a:r>
            <a:r>
              <a:rPr lang="en" sz="3600" dirty="0"/>
              <a:t> detect and recover from Byzantine attacks on the robots of a Multi-Robot System</a:t>
            </a:r>
            <a:endParaRPr sz="3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B1AA-33F7-B960-F214-2AE7231A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3DA6D-244B-2519-1FE3-BE9BBA941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Robots audit one another’s logs</a:t>
            </a:r>
          </a:p>
          <a:p>
            <a:r>
              <a:rPr lang="en-US" dirty="0"/>
              <a:t>Add a tiny bit of trust to each robot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50C4F-EF3B-E446-6B0B-7E36D8F23E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A21D1193-8E20-D059-640F-84AA01EFD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832" y="4363142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0FC6A7DF-3542-4B84-FB5B-C0624910A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3630" y="4363142"/>
            <a:ext cx="914400" cy="914400"/>
          </a:xfrm>
          <a:prstGeom prst="rect">
            <a:avLst/>
          </a:prstGeom>
        </p:spPr>
      </p:pic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2D094DB1-9052-6035-9E0C-F9227F37E542}"/>
              </a:ext>
            </a:extLst>
          </p:cNvPr>
          <p:cNvSpPr/>
          <p:nvPr/>
        </p:nvSpPr>
        <p:spPr>
          <a:xfrm>
            <a:off x="7111635" y="5277542"/>
            <a:ext cx="778390" cy="839972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</a:t>
            </a:r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3AF20662-AEEF-669B-00B1-B58E114311A1}"/>
              </a:ext>
            </a:extLst>
          </p:cNvPr>
          <p:cNvSpPr/>
          <p:nvPr/>
        </p:nvSpPr>
        <p:spPr>
          <a:xfrm>
            <a:off x="3929837" y="5277542"/>
            <a:ext cx="778390" cy="839972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4A13B1-4C0E-2F9C-18B3-08A6142826E0}"/>
              </a:ext>
            </a:extLst>
          </p:cNvPr>
          <p:cNvGrpSpPr/>
          <p:nvPr/>
        </p:nvGrpSpPr>
        <p:grpSpPr>
          <a:xfrm>
            <a:off x="4610928" y="4569648"/>
            <a:ext cx="2874394" cy="1127880"/>
            <a:chOff x="4610928" y="4020739"/>
            <a:chExt cx="2874394" cy="112788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8645905-4E77-6CB3-62B3-6882A89C47AE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4610928" y="4289283"/>
              <a:ext cx="2500707" cy="85933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F432F0-E68C-1E8F-129E-20D0D8FA4652}"/>
                </a:ext>
              </a:extLst>
            </p:cNvPr>
            <p:cNvSpPr txBox="1"/>
            <p:nvPr/>
          </p:nvSpPr>
          <p:spPr>
            <a:xfrm rot="20575680">
              <a:off x="6103089" y="4020739"/>
              <a:ext cx="1382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Audit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DB5A93-D987-B77A-856B-207F19E0131C}"/>
              </a:ext>
            </a:extLst>
          </p:cNvPr>
          <p:cNvGrpSpPr/>
          <p:nvPr/>
        </p:nvGrpSpPr>
        <p:grpSpPr>
          <a:xfrm>
            <a:off x="4610928" y="4761321"/>
            <a:ext cx="2598006" cy="936207"/>
            <a:chOff x="4610928" y="4212412"/>
            <a:chExt cx="2598006" cy="93620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0550316-9B4D-709D-606F-9FEA5880B1EA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4610928" y="4289283"/>
              <a:ext cx="2598006" cy="85933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307D31-90CB-E16E-F80E-217490F2C1F1}"/>
                </a:ext>
              </a:extLst>
            </p:cNvPr>
            <p:cNvSpPr txBox="1"/>
            <p:nvPr/>
          </p:nvSpPr>
          <p:spPr>
            <a:xfrm rot="1129190">
              <a:off x="4819796" y="4212412"/>
              <a:ext cx="1382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Audit</a:t>
              </a:r>
            </a:p>
          </p:txBody>
        </p:sp>
      </p:grpSp>
      <p:pic>
        <p:nvPicPr>
          <p:cNvPr id="24" name="Google Shape;655;p56" descr="MCj03491210000[1]">
            <a:extLst>
              <a:ext uri="{FF2B5EF4-FFF2-40B4-BE49-F238E27FC236}">
                <a16:creationId xmlns:a16="http://schemas.microsoft.com/office/drawing/2014/main" id="{4176B575-D45C-A579-ED40-49104FB69C8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97879" y="3740539"/>
            <a:ext cx="1236559" cy="11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AA82F-1498-6655-BB45-D948F4615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03" y="4947498"/>
            <a:ext cx="824758" cy="1171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37F185-1F9F-CC15-7BDB-41B99F15BE0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22" y="5533264"/>
            <a:ext cx="518108" cy="518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A443D-756B-6A47-3FAA-50C8BA6EE5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06" y="4947498"/>
            <a:ext cx="824758" cy="11715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8AA15-2258-D73D-1D41-E6DC189CB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6600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25" y="5533264"/>
            <a:ext cx="518108" cy="518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7A2C3-949C-1655-C489-122738DA0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38A86A2-93B5-59EA-A147-CE02989BB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96" y="4874106"/>
            <a:ext cx="1284800" cy="1825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B3DF04-7B10-BA63-CA30-4F9195249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97" y="4865439"/>
            <a:ext cx="1302017" cy="1849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8CD2E-3FA4-8188-A2A2-E396DA281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2BF60-2295-3272-2E08-6F797FC8C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Robots audit one another’s logs</a:t>
            </a:r>
          </a:p>
          <a:p>
            <a:r>
              <a:rPr lang="en-US" dirty="0"/>
              <a:t>Add a tiny bit of trust to each robot</a:t>
            </a:r>
          </a:p>
          <a:p>
            <a:r>
              <a:rPr lang="en-US" dirty="0"/>
              <a:t>Trusted hardware enables tamper-evident logs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3AB8-D657-B9D7-F795-2539D107E4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D919A7ED-0377-B2C8-53E2-BC8CA94D4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3555" y="3733862"/>
            <a:ext cx="914400" cy="914400"/>
          </a:xfrm>
          <a:prstGeom prst="rect">
            <a:avLst/>
          </a:prstGeom>
        </p:spPr>
      </p:pic>
      <p:pic>
        <p:nvPicPr>
          <p:cNvPr id="7" name="Graphic 6" descr="Robot with solid fill">
            <a:extLst>
              <a:ext uri="{FF2B5EF4-FFF2-40B4-BE49-F238E27FC236}">
                <a16:creationId xmlns:a16="http://schemas.microsoft.com/office/drawing/2014/main" id="{F23773A0-0F60-E81C-832D-5CD0FE458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7996" y="3734645"/>
            <a:ext cx="914400" cy="914400"/>
          </a:xfrm>
          <a:prstGeom prst="rect">
            <a:avLst/>
          </a:prstGeom>
        </p:spPr>
      </p:pic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AA064210-9020-84BF-3AA7-1F072EBF90EA}"/>
              </a:ext>
            </a:extLst>
          </p:cNvPr>
          <p:cNvSpPr/>
          <p:nvPr/>
        </p:nvSpPr>
        <p:spPr>
          <a:xfrm>
            <a:off x="7179776" y="5797636"/>
            <a:ext cx="778390" cy="839972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</a:t>
            </a:r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0294C632-27BC-2F7B-04A9-AD7F55EAC741}"/>
              </a:ext>
            </a:extLst>
          </p:cNvPr>
          <p:cNvSpPr/>
          <p:nvPr/>
        </p:nvSpPr>
        <p:spPr>
          <a:xfrm>
            <a:off x="3741800" y="5815805"/>
            <a:ext cx="778390" cy="839972"/>
          </a:xfrm>
          <a:prstGeom prst="verticalScroll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145108-CCED-88AC-CC74-0462D552E1C8}"/>
              </a:ext>
            </a:extLst>
          </p:cNvPr>
          <p:cNvGrpSpPr/>
          <p:nvPr/>
        </p:nvGrpSpPr>
        <p:grpSpPr>
          <a:xfrm>
            <a:off x="4746514" y="3923397"/>
            <a:ext cx="2987177" cy="1866771"/>
            <a:chOff x="4722866" y="3566411"/>
            <a:chExt cx="2987177" cy="18667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24C53EF-0FEB-B72A-E6AF-3B5923AC4B46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722866" y="3800118"/>
              <a:ext cx="2433262" cy="163306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BC4E0C-1BF2-CE2F-3405-A07CE7274A56}"/>
                </a:ext>
              </a:extLst>
            </p:cNvPr>
            <p:cNvSpPr txBox="1"/>
            <p:nvPr/>
          </p:nvSpPr>
          <p:spPr>
            <a:xfrm rot="19555345">
              <a:off x="6327810" y="3566411"/>
              <a:ext cx="1382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Audit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DC23F2-BFB8-D339-019D-59ABFFD17634}"/>
              </a:ext>
            </a:extLst>
          </p:cNvPr>
          <p:cNvGrpSpPr/>
          <p:nvPr/>
        </p:nvGrpSpPr>
        <p:grpSpPr>
          <a:xfrm>
            <a:off x="4462602" y="4174055"/>
            <a:ext cx="2440194" cy="1612552"/>
            <a:chOff x="4462602" y="3625146"/>
            <a:chExt cx="2440194" cy="161255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897166-BE28-3D9B-82EE-7BCDD4E7D658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4462602" y="3625146"/>
              <a:ext cx="2440194" cy="161255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696093-1B9B-97F5-78E8-F900A3545DB3}"/>
                </a:ext>
              </a:extLst>
            </p:cNvPr>
            <p:cNvSpPr txBox="1"/>
            <p:nvPr/>
          </p:nvSpPr>
          <p:spPr>
            <a:xfrm rot="2026784">
              <a:off x="4481737" y="3779849"/>
              <a:ext cx="1382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Audit</a:t>
              </a:r>
            </a:p>
          </p:txBody>
        </p:sp>
      </p:grpSp>
      <p:pic>
        <p:nvPicPr>
          <p:cNvPr id="24" name="Google Shape;655;p56" descr="MCj03491210000[1]">
            <a:extLst>
              <a:ext uri="{FF2B5EF4-FFF2-40B4-BE49-F238E27FC236}">
                <a16:creationId xmlns:a16="http://schemas.microsoft.com/office/drawing/2014/main" id="{BECD671B-11A0-9A6B-4D3A-255AD1414F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50441" y="3390354"/>
            <a:ext cx="1236559" cy="112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49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142E-60DB-F1C8-7376-1459EAB8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fault tolerance in mobile robots?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D9D0E-7F0E-8BDE-9E2F-0BDE569D7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approaches to fault tolerance exist</a:t>
            </a:r>
            <a:endParaRPr lang="en-US" b="1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May not be designed for cyber-physical systems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May not be designed for dynamic, unreliable networks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Robots pose a physical threat to one another</a:t>
            </a:r>
          </a:p>
          <a:p>
            <a:r>
              <a:rPr lang="en-US" b="1" dirty="0">
                <a:solidFill>
                  <a:schemeClr val="accent3"/>
                </a:solidFill>
              </a:rPr>
              <a:t>Solution</a:t>
            </a:r>
            <a:r>
              <a:rPr lang="en-US" dirty="0">
                <a:solidFill>
                  <a:schemeClr val="accent3"/>
                </a:solidFill>
              </a:rPr>
              <a:t>: Bounded-time interaction (BTI)</a:t>
            </a:r>
          </a:p>
          <a:p>
            <a:pPr marL="514350" lvl="1" indent="0">
              <a:buNone/>
            </a:pPr>
            <a:r>
              <a:rPr lang="en-US" dirty="0">
                <a:solidFill>
                  <a:schemeClr val="accent3"/>
                </a:solidFill>
              </a:rPr>
              <a:t>A faulty robot can only interact with other robots for bounded-time before it is put into “Safe Mode”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EB4B0-8F0E-35E0-C338-A60DC8D66D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DEAA39-E921-7F09-23D2-329135E8F4C3}"/>
              </a:ext>
            </a:extLst>
          </p:cNvPr>
          <p:cNvSpPr/>
          <p:nvPr/>
        </p:nvSpPr>
        <p:spPr>
          <a:xfrm>
            <a:off x="-1" y="0"/>
            <a:ext cx="2987749" cy="46757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Challenge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73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6D018-F111-10A0-B044-AEFC32FD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76E5-1679-CC30-04E3-23477EAD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Sensors and actuators are local to the robot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811C-0983-CAA9-7B31-EB0564B15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Only the on-robot compute node has access to the robot’s sensors and actuators</a:t>
            </a:r>
          </a:p>
          <a:p>
            <a:r>
              <a:rPr lang="en-US" b="1" dirty="0">
                <a:solidFill>
                  <a:srgbClr val="FF0000"/>
                </a:solidFill>
              </a:rPr>
              <a:t>Threat</a:t>
            </a:r>
            <a:r>
              <a:rPr lang="en-US" dirty="0">
                <a:solidFill>
                  <a:srgbClr val="FF0000"/>
                </a:solidFill>
              </a:rPr>
              <a:t>: A faulty compute node can manipulate sensor data and control vectors</a:t>
            </a:r>
          </a:p>
          <a:p>
            <a:r>
              <a:rPr lang="en-US" b="1" dirty="0">
                <a:solidFill>
                  <a:schemeClr val="accent3"/>
                </a:solidFill>
              </a:rPr>
              <a:t>Solution</a:t>
            </a:r>
            <a:r>
              <a:rPr lang="en-US" dirty="0">
                <a:solidFill>
                  <a:schemeClr val="accent3"/>
                </a:solidFill>
              </a:rPr>
              <a:t>: Tiny, trusted nodes ensure auditability of all messages, including sensor data and control vectors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800" dirty="0">
                <a:solidFill>
                  <a:schemeClr val="accent3"/>
                </a:solidFill>
              </a:rPr>
              <a:t> </a:t>
            </a:r>
            <a:endParaRPr lang="en-US" sz="1000" dirty="0">
              <a:solidFill>
                <a:schemeClr val="accent3"/>
              </a:solidFill>
            </a:endParaRPr>
          </a:p>
          <a:p>
            <a:pPr marL="514350" lvl="1" indent="0">
              <a:buNone/>
            </a:pPr>
            <a:r>
              <a:rPr lang="en-US" sz="2600" dirty="0"/>
              <a:t>TrInc 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[NSDI’09] </a:t>
            </a:r>
            <a:r>
              <a:rPr lang="en-US" sz="2600" dirty="0">
                <a:solidFill>
                  <a:schemeClr val="tx1"/>
                </a:solidFill>
              </a:rPr>
              <a:t>showed that </a:t>
            </a:r>
            <a:r>
              <a:rPr lang="en-US" sz="2600" b="1" i="1" dirty="0"/>
              <a:t>small</a:t>
            </a:r>
            <a:r>
              <a:rPr lang="en-US" sz="2600" b="1" i="1" dirty="0">
                <a:solidFill>
                  <a:srgbClr val="0000FF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trusted hardware can be used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C</a:t>
            </a:r>
            <a:r>
              <a:rPr lang="en-US" sz="2600" dirty="0">
                <a:solidFill>
                  <a:schemeClr val="tx1"/>
                </a:solidFill>
              </a:rPr>
              <a:t>reate tamper-evident logs of messages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Reduce communication overheads</a:t>
            </a:r>
          </a:p>
          <a:p>
            <a:pPr lvl="1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E0A2-65E5-D4E2-8395-CA35DF7CEC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5E7DB-4D84-C003-35BA-9E428CAE14D0}"/>
              </a:ext>
            </a:extLst>
          </p:cNvPr>
          <p:cNvSpPr/>
          <p:nvPr/>
        </p:nvSpPr>
        <p:spPr>
          <a:xfrm>
            <a:off x="-1" y="0"/>
            <a:ext cx="2987749" cy="46757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Challenge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3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4">
          <a:extLst>
            <a:ext uri="{FF2B5EF4-FFF2-40B4-BE49-F238E27FC236}">
              <a16:creationId xmlns:a16="http://schemas.microsoft.com/office/drawing/2014/main" id="{093E2AA6-1A11-AAD8-AC9E-05A40FC2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83">
            <a:extLst>
              <a:ext uri="{FF2B5EF4-FFF2-40B4-BE49-F238E27FC236}">
                <a16:creationId xmlns:a16="http://schemas.microsoft.com/office/drawing/2014/main" id="{A3EFA342-8B16-1B41-8FD6-384C104C37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084" y="593367"/>
            <a:ext cx="11358000" cy="7635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 fontScale="90000"/>
          </a:bodyPr>
          <a:lstStyle/>
          <a:p>
            <a:r>
              <a:rPr lang="en" dirty="0"/>
              <a:t>Outline</a:t>
            </a:r>
            <a:endParaRPr dirty="0"/>
          </a:p>
        </p:txBody>
      </p:sp>
      <p:sp>
        <p:nvSpPr>
          <p:cNvPr id="2116" name="Google Shape;2116;p83">
            <a:extLst>
              <a:ext uri="{FF2B5EF4-FFF2-40B4-BE49-F238E27FC236}">
                <a16:creationId xmlns:a16="http://schemas.microsoft.com/office/drawing/2014/main" id="{D3B6FF3C-5154-8A25-D9EC-893ABC8367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7088" y="1536625"/>
            <a:ext cx="11358000" cy="4116031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t" anchorCtr="0">
            <a:normAutofit/>
          </a:bodyPr>
          <a:lstStyle/>
          <a:p>
            <a:pPr indent="-387191">
              <a:buSzPct val="100000"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Problem &amp; Challenges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  <a:p>
            <a:pPr indent="-387191">
              <a:buSzPct val="100000"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Solution Sketch</a:t>
            </a:r>
          </a:p>
          <a:p>
            <a:pPr indent="-387191">
              <a:buSzPct val="100000"/>
            </a:pPr>
            <a:r>
              <a:rPr lang="en-US" b="1" dirty="0"/>
              <a:t>Design</a:t>
            </a:r>
          </a:p>
          <a:p>
            <a:pPr indent="-387191">
              <a:buSzPct val="1000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Evaluation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17" name="Google Shape;2117;p83">
            <a:extLst>
              <a:ext uri="{FF2B5EF4-FFF2-40B4-BE49-F238E27FC236}">
                <a16:creationId xmlns:a16="http://schemas.microsoft.com/office/drawing/2014/main" id="{0792F9D1-2F23-E286-9960-DF48A85185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5372" y="6217622"/>
            <a:ext cx="731400" cy="524700"/>
          </a:xfrm>
          <a:prstGeom prst="rect">
            <a:avLst/>
          </a:prstGeom>
        </p:spPr>
        <p:txBody>
          <a:bodyPr spcFirstLastPara="1" vert="horz" wrap="square" lIns="121875" tIns="121875" rIns="121875" bIns="121875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84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5|7.9|2.5|12.8|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4.5|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|1.8|1.1|4.4|1.8|2.6|1|2.6|6.1|1.8|1.5|1.8|3|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4|0.6|5.9|2.2|0.7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8.8|10.3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1|2.4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9|6.3|3.9|5.9|1.9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1435</Words>
  <Application>Microsoft Office PowerPoint</Application>
  <PresentationFormat>Widescreen</PresentationFormat>
  <Paragraphs>304</Paragraphs>
  <Slides>39</Slides>
  <Notes>22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RoboRebound: Multi-Robot System Defense with Bounded-Time Interaction</vt:lpstr>
      <vt:lpstr>What is a Multi-Robot System?</vt:lpstr>
      <vt:lpstr>Faults Can Cause Immense Damage</vt:lpstr>
      <vt:lpstr>Problem Overview</vt:lpstr>
      <vt:lpstr>Approach</vt:lpstr>
      <vt:lpstr>Approach</vt:lpstr>
      <vt:lpstr>What is fault tolerance in mobile robots?</vt:lpstr>
      <vt:lpstr>Sensors and actuators are local to the robot </vt:lpstr>
      <vt:lpstr>Outline</vt:lpstr>
      <vt:lpstr>RoboRebound inspiration: Arcades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#1: Bounded-time interaction</vt:lpstr>
      <vt:lpstr>Key Idea #2: A little trust for tamper-evident logging</vt:lpstr>
      <vt:lpstr>Key Idea #2: A little trust for tamper-evident logging</vt:lpstr>
      <vt:lpstr>Components of RoboRebound</vt:lpstr>
      <vt:lpstr>Data Flow</vt:lpstr>
      <vt:lpstr>Data Flow</vt:lpstr>
      <vt:lpstr>Outline</vt:lpstr>
      <vt:lpstr>Implementation</vt:lpstr>
      <vt:lpstr>Evaluation Questions</vt:lpstr>
      <vt:lpstr>Case study: One compromised robot among 25</vt:lpstr>
      <vt:lpstr>Overheads in real hardware</vt:lpstr>
      <vt:lpstr>Scalability as a function of density</vt:lpstr>
      <vt:lpstr>Conclusion</vt:lpstr>
      <vt:lpstr>BW + Storage as functions of flock size</vt:lpstr>
      <vt:lpstr>BW + Storage as functions of f_max, round length</vt:lpstr>
      <vt:lpstr>Assumptions</vt:lpstr>
      <vt:lpstr>Implementation: SecBot</vt:lpstr>
      <vt:lpstr>Implementation: SecBot Circuit Board</vt:lpstr>
      <vt:lpstr>SecBot Microbenchmarks: Runtime &amp; 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 purchasing</dc:creator>
  <cp:lastModifiedBy>ng purchasing</cp:lastModifiedBy>
  <cp:revision>188</cp:revision>
  <dcterms:created xsi:type="dcterms:W3CDTF">2024-11-19T09:11:28Z</dcterms:created>
  <dcterms:modified xsi:type="dcterms:W3CDTF">2025-04-02T15:55:05Z</dcterms:modified>
</cp:coreProperties>
</file>